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3" r:id="rId5"/>
    <p:sldId id="278" r:id="rId6"/>
    <p:sldId id="277" r:id="rId7"/>
    <p:sldId id="260" r:id="rId8"/>
    <p:sldId id="279" r:id="rId9"/>
    <p:sldId id="262" r:id="rId10"/>
    <p:sldId id="259" r:id="rId11"/>
    <p:sldId id="264" r:id="rId12"/>
    <p:sldId id="267" r:id="rId13"/>
    <p:sldId id="268" r:id="rId14"/>
    <p:sldId id="265" r:id="rId15"/>
    <p:sldId id="280" r:id="rId16"/>
    <p:sldId id="271" r:id="rId17"/>
    <p:sldId id="281" r:id="rId18"/>
    <p:sldId id="272" r:id="rId19"/>
    <p:sldId id="275" r:id="rId20"/>
    <p:sldId id="283" r:id="rId21"/>
    <p:sldId id="284" r:id="rId22"/>
    <p:sldId id="292" r:id="rId23"/>
    <p:sldId id="293" r:id="rId24"/>
    <p:sldId id="286" r:id="rId25"/>
    <p:sldId id="285" r:id="rId26"/>
    <p:sldId id="287" r:id="rId27"/>
    <p:sldId id="291" r:id="rId28"/>
    <p:sldId id="289" r:id="rId29"/>
    <p:sldId id="274" r:id="rId30"/>
    <p:sldId id="29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2B9E5-E14E-A242-A6EC-A933D52BB951}" type="datetimeFigureOut">
              <a:rPr lang="de-DE" smtClean="0"/>
              <a:t>23.08.25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A671-D5F2-9D4C-84FC-656630B711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3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12905-2743-AFED-147F-81776CF6F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318666-1438-27E1-C033-EE7184576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020269-2EC7-9F14-21DA-04F90C2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7779-9ED7-6548-B26D-2134BA4A857B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AD186B-D606-80A9-3231-AFDD3ED0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E8124F-2E7C-B927-EFF6-B63A2CD1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EC98F-CC9A-0186-D2BE-90BE766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87358D-B732-C69B-8720-1527F7260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8560E2-1F1C-7C54-0B5D-7D38BEFE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1470-8E75-0440-9190-9B2DFC272B83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D77F92-171F-0BB3-150E-129BFCF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3C126-B175-5233-BDD7-A2956420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9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AD9EF2E-F39C-3B63-05CC-CA2C840BC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103AAA-5A8F-FE59-4E5E-B35CE4C20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324D1-AED3-3B17-572D-5CFBA3D4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9E69-F517-504E-AF77-B00F51394D07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6D390D-93DE-9405-703A-669B6E31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D12D8F-D478-B753-C5DA-ABE41273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14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5E2BF-ADF2-3DC4-FA4E-D1369C74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677BD-47FF-E5CB-CA78-D198E979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E5F8D5-5387-AC83-A38D-C9D2D53D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AE1B-76E6-F54D-86C0-AD1CFF11F96B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8E1981-3471-5501-CCD5-6B9F4593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DB0F79-1415-EDE4-4CAD-98C1B044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09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1E6C0-2754-E4D7-05DC-D933A957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38ED65-5A15-10DD-4EE0-8E64840B1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B6ECD0-891D-FE0D-57FF-FD19ADCF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A32C-3B0E-9046-9BCA-8D3CFD0D0D95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499EC5-9A04-E847-2381-66E46C6B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1DD20D-4DE3-E370-2973-6F4FFEED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84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7C080-2699-8C4D-247E-9FE16E5C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B54751-8ECC-CEA3-C507-5B5D09A962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8AD17D-3682-A49A-121F-18B8D4750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75B295-1D41-A158-ADB3-422310B1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52F7-8793-A141-AE69-198742CC6702}" type="datetime1">
              <a:rPr lang="de-DE" smtClean="0"/>
              <a:t>23.08.25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ADF4B4-6342-5B87-3209-5DA3E951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60A6E-D7D0-7CE4-40FA-842FB2B9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91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A690E-99D7-8012-E26A-9804DE75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DD5AF-A291-F2AC-0241-760A39B2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558158-1749-D25D-9748-A209250DE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16DB6A-98E6-2659-02FE-545663A1B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7EFD3DE-A60C-EB3D-1760-F0A4BF68C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0260F-A8D6-2982-23A9-993FD5B8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A209-622F-A54E-9C3A-3E2911113FDF}" type="datetime1">
              <a:rPr lang="de-DE" smtClean="0"/>
              <a:t>23.08.25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F23EA3-9641-3552-922A-12706AE9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3A5E1F-6B47-573A-205E-66DF312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22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2E2D8-3CFB-CACB-F4FE-48FD415F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A3E912-6B21-741E-F960-084895FD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749A-61C6-C743-AD5E-DC0649EEC230}" type="datetime1">
              <a:rPr lang="de-DE" smtClean="0"/>
              <a:t>23.08.25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1F180-2F19-901A-6BB9-E39F4A09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3575F-F27C-E6B1-BFC3-AE7D3B6C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58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0B4247-6CD9-D5D3-5FC5-4451C0CD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BC4F-BCF2-2249-A269-0F72DF7AA52E}" type="datetime1">
              <a:rPr lang="de-DE" smtClean="0"/>
              <a:t>23.08.25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546EC6-688E-8AB5-43AD-9052480D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0EAD-7DC8-6BE1-FC64-56F2C984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56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C33DC-A160-FB41-D126-A3547DAB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0B66D-791F-2292-2551-FC679BD4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7A34-3875-8E8C-32D1-A95073EC1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726F4-783A-FDF2-85A6-51B3CC35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4219-3111-8B48-BBA8-24CFD5B6C566}" type="datetime1">
              <a:rPr lang="de-DE" smtClean="0"/>
              <a:t>23.08.25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22A29-924F-4DC7-260D-925F8CD1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22BD22-5E11-DF4F-3360-771C07DE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45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A593-BEDC-0486-27C0-B20E1034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33F0EA-39EA-1492-EC71-CF4A0D371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604F41-D921-DB0E-3BF6-83CE9D25B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A5A97E-E1C8-BD1D-559E-7EE2C118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36FB-CAFC-9C44-A14F-A26CC8C15BFF}" type="datetime1">
              <a:rPr lang="de-DE" smtClean="0"/>
              <a:t>23.08.25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5F6FA6-3415-E1C1-428A-99882D86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B9EA77-33C3-5945-059C-072F6C40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24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2A1AAB-D249-9CE3-38D9-E508FCFD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4D105-C730-104C-F17C-AD4D41831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545F5-8879-1CE0-CD12-E49DC913C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D96802-0338-9943-B015-E12CC58B8DD0}" type="datetime1">
              <a:rPr lang="de-DE" smtClean="0"/>
              <a:t>23.08.25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8488-4094-4FAA-C1CD-8E5B9DA4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5D587-8B29-F662-F0EC-F07FBC5D3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C53EB-36EE-1F44-B26B-550DFA5AE2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88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2923D-3895-BF25-8FF0-9063E9C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Engineering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8E1015-F0F7-BDF7-81A6-8D77EBEA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80" y="4581128"/>
            <a:ext cx="1973065" cy="19192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F523FF-EDDE-CBCE-CF3C-23754CE8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1664" y="4581128"/>
            <a:ext cx="2193433" cy="19192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D6C663-1B18-BF64-775E-7688EF404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581128"/>
            <a:ext cx="2846090" cy="22768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BBB93-FC05-4423-CA66-B8B94BF79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2090" y="4582955"/>
            <a:ext cx="2712054" cy="1988840"/>
          </a:xfrm>
          <a:prstGeom prst="rect">
            <a:avLst/>
          </a:prstGeom>
        </p:spPr>
      </p:pic>
      <p:pic>
        <p:nvPicPr>
          <p:cNvPr id="9" name="Grafik 8" descr="Ein Bild, das Grafiken, Schrift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44C8233E-B9AF-4B79-8A1E-12D4DBDF5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2572" y="286205"/>
            <a:ext cx="2251572" cy="11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4D69F-C0A1-551B-DC9C-B2837D55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Band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EACD42-DE29-CCF4-7FC1-FC846107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Atomic</a:t>
            </a:r>
            <a:r>
              <a:rPr lang="de-DE" dirty="0"/>
              <a:t> </a:t>
            </a:r>
            <a:r>
              <a:rPr lang="de-DE" dirty="0" err="1"/>
              <a:t>nuclei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solids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shells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Higher-</a:t>
            </a:r>
            <a:r>
              <a:rPr lang="de-DE" dirty="0" err="1">
                <a:sym typeface="Wingdings" pitchFamily="2" charset="2"/>
              </a:rPr>
              <a:t>energetic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</a:t>
            </a:r>
            <a:r>
              <a:rPr lang="de-DE" dirty="0" err="1"/>
              <a:t>lectrons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(</a:t>
            </a:r>
            <a:r>
              <a:rPr lang="de-DE" dirty="0" err="1"/>
              <a:t>drift</a:t>
            </a:r>
            <a:r>
              <a:rPr lang="de-DE" dirty="0"/>
              <a:t>) </a:t>
            </a:r>
            <a:r>
              <a:rPr lang="de-DE" dirty="0" err="1"/>
              <a:t>through</a:t>
            </a:r>
            <a:r>
              <a:rPr lang="de-DE" dirty="0"/>
              <a:t> solid matter.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400A65-B626-AF6D-D45F-37905E8C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CD4FA1-F26B-5BDA-CE11-A27F6E3A7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696" y="3765313"/>
            <a:ext cx="5696607" cy="259103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3A79C73-F3A5-C17B-3186-AD50D4D75CE4}"/>
              </a:ext>
            </a:extLst>
          </p:cNvPr>
          <p:cNvSpPr txBox="1"/>
          <p:nvPr/>
        </p:nvSpPr>
        <p:spPr>
          <a:xfrm>
            <a:off x="7511752" y="3986031"/>
            <a:ext cx="88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carbon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02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D5221-89E4-1F9B-B070-E73E4374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</a:t>
            </a:r>
            <a:r>
              <a:rPr lang="de-DE" dirty="0" err="1"/>
              <a:t>Current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D0AA8EE-F076-D38B-7E17-F06252455D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moving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moving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charges</a:t>
                </a:r>
                <a:r>
                  <a:rPr lang="de-DE" dirty="0">
                    <a:sym typeface="Wingdings" pitchFamily="2" charset="2"/>
                  </a:rPr>
                  <a:t>: </a:t>
                </a:r>
                <a:r>
                  <a:rPr lang="de-DE" dirty="0" err="1">
                    <a:sym typeface="Wingdings" pitchFamily="2" charset="2"/>
                  </a:rPr>
                  <a:t>electric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current</a:t>
                </a:r>
                <a:endParaRPr lang="de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ampere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D0AA8EE-F076-D38B-7E17-F06252455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8B7999-04B9-B173-58A8-B699107F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2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E7641-7074-B260-750B-33B2C248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Drift Velocity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D4D9CC-EF86-F028-CF45-B5114BDB7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sz="3000" dirty="0"/>
              </a:p>
              <a:p>
                <a:pPr marL="0" indent="0" algn="ctr">
                  <a:buNone/>
                </a:pPr>
                <a:r>
                  <a:rPr lang="de-DE" sz="3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drift</m:t>
                        </m:r>
                      </m:sub>
                    </m:sSub>
                    <m:r>
                      <a:rPr lang="de-DE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0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de-DE" sz="3000" i="1">
                            <a:latin typeface="Cambria Math" panose="02040503050406030204" pitchFamily="18" charset="0"/>
                          </a:rPr>
                          <m:t>𝑒𝑛𝐴</m:t>
                        </m:r>
                      </m:den>
                    </m:f>
                  </m:oMath>
                </a14:m>
                <a:endParaRPr lang="de-DE" sz="3000" dirty="0"/>
              </a:p>
              <a:p>
                <a:pPr marL="0" indent="0" algn="ctr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example</a:t>
                </a:r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r>
                  <a:rPr lang="de-DE" sz="2600" dirty="0" err="1"/>
                  <a:t>copper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=8,49∙</m:t>
                        </m:r>
                        <m:sSup>
                          <m:sSupPr>
                            <m:ctrlPr>
                              <a:rPr lang="de-DE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2600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sup>
                        </m:sSup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skw"/>
                            <m:ctrlPr>
                              <a:rPr lang="de-DE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260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</m:e>
                              <m:sup>
                                <m:r>
                                  <a:rPr lang="de-DE" sz="2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wire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sym typeface="Wingdings" pitchFamily="2" charset="2"/>
                      </a:rPr>
                      <m:t>=1.5 </m:t>
                    </m:r>
                    <m:sSup>
                      <m:sSup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600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 sz="2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600" dirty="0"/>
                  <a:t> with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=15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drift</m:t>
                        </m:r>
                      </m:sub>
                    </m:sSub>
                    <m:r>
                      <a:rPr lang="de-DE" sz="2600" i="1">
                        <a:latin typeface="Cambria Math" panose="02040503050406030204" pitchFamily="18" charset="0"/>
                      </a:rPr>
                      <m:t>=0.74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6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but </a:t>
                </a:r>
                <a:r>
                  <a:rPr lang="de-DE" sz="2600" dirty="0" err="1"/>
                  <a:t>starts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everywhere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conductor</a:t>
                </a:r>
                <a:r>
                  <a:rPr lang="de-DE" sz="2600" dirty="0"/>
                  <a:t> at </a:t>
                </a:r>
                <a:r>
                  <a:rPr lang="de-DE" sz="2600" dirty="0" err="1"/>
                  <a:t>the</a:t>
                </a:r>
                <a:r>
                  <a:rPr lang="de-DE" sz="2600" dirty="0"/>
                  <a:t> same time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de-DE" sz="2600" dirty="0"/>
                  <a:t>	</a:t>
                </a:r>
                <a:r>
                  <a:rPr lang="de-DE" sz="2600" dirty="0" err="1"/>
                  <a:t>is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current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density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measure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thermal stress on </a:t>
                </a:r>
                <a:r>
                  <a:rPr lang="de-DE" sz="2600" dirty="0" err="1"/>
                  <a:t>conductor</a:t>
                </a:r>
                <a:r>
                  <a:rPr lang="de-DE" sz="2600" dirty="0"/>
                  <a:t>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D4D9CC-EF86-F028-CF45-B5114BDB7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9AE242-7912-91BD-E462-ABD39D05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A188D0A-7F36-23B5-4E50-317F2922304C}"/>
                  </a:ext>
                </a:extLst>
              </p:cNvPr>
              <p:cNvSpPr txBox="1"/>
              <p:nvPr/>
            </p:nvSpPr>
            <p:spPr>
              <a:xfrm>
                <a:off x="9511863" y="2627586"/>
                <a:ext cx="2167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typically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fuses</a:t>
                </a:r>
                <a:r>
                  <a:rPr lang="de-DE" dirty="0"/>
                  <a:t> in </a:t>
                </a:r>
                <a:r>
                  <a:rPr lang="de-DE" dirty="0" err="1"/>
                  <a:t>households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A188D0A-7F36-23B5-4E50-317F29223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863" y="2627586"/>
                <a:ext cx="2167758" cy="646331"/>
              </a:xfrm>
              <a:prstGeom prst="rect">
                <a:avLst/>
              </a:prstGeom>
              <a:blipFill>
                <a:blip r:embed="rId3"/>
                <a:stretch>
                  <a:fillRect l="-2326" t="-3846" r="-581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CCC162D-FFE2-3321-172E-E3D8176DEAEB}"/>
              </a:ext>
            </a:extLst>
          </p:cNvPr>
          <p:cNvCxnSpPr>
            <a:cxnSpLocks/>
          </p:cNvCxnSpPr>
          <p:nvPr/>
        </p:nvCxnSpPr>
        <p:spPr>
          <a:xfrm flipH="1">
            <a:off x="9238593" y="3273917"/>
            <a:ext cx="441435" cy="49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899EB49-2662-6766-2183-E9254893A14D}"/>
                  </a:ext>
                </a:extLst>
              </p:cNvPr>
              <p:cNvSpPr txBox="1"/>
              <p:nvPr/>
            </p:nvSpPr>
            <p:spPr>
              <a:xfrm>
                <a:off x="8610600" y="1303276"/>
                <a:ext cx="33711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typically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sym typeface="Wingdings" pitchFamily="2" charset="2"/>
                      </a:rPr>
                      <m:t>1.5 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copper</a:t>
                </a:r>
                <a:r>
                  <a:rPr lang="de-DE" dirty="0"/>
                  <a:t> </a:t>
                </a:r>
                <a:r>
                  <a:rPr lang="de-DE" dirty="0" err="1"/>
                  <a:t>cable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lighting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sym typeface="Wingdings" pitchFamily="2" charset="2"/>
                      </a:rPr>
                      <m:t>.5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for power </a:t>
                </a:r>
                <a:r>
                  <a:rPr lang="de-DE" dirty="0" err="1"/>
                  <a:t>circuits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899EB49-2662-6766-2183-E9254893A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303276"/>
                <a:ext cx="3371194" cy="923330"/>
              </a:xfrm>
              <a:prstGeom prst="rect">
                <a:avLst/>
              </a:prstGeom>
              <a:blipFill>
                <a:blip r:embed="rId4"/>
                <a:stretch>
                  <a:fillRect l="-1880" t="-2703" r="-2632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CE3E9DA-86E4-48F7-9491-B15B44E7D423}"/>
              </a:ext>
            </a:extLst>
          </p:cNvPr>
          <p:cNvCxnSpPr>
            <a:cxnSpLocks/>
          </p:cNvCxnSpPr>
          <p:nvPr/>
        </p:nvCxnSpPr>
        <p:spPr>
          <a:xfrm flipH="1">
            <a:off x="7083972" y="2226606"/>
            <a:ext cx="1660635" cy="154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07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AADA8-97F3-3046-A81F-64779366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Conventional</a:t>
            </a:r>
            <a:r>
              <a:rPr lang="de-DE" dirty="0"/>
              <a:t> </a:t>
            </a:r>
            <a:r>
              <a:rPr lang="de-DE" dirty="0" err="1"/>
              <a:t>Current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388E1C-8A8E-AE5E-2CC7-52371E9B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arbitrarily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positive </a:t>
            </a:r>
            <a:r>
              <a:rPr lang="de-DE" dirty="0" err="1"/>
              <a:t>charges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4B1273-CA66-0159-72F3-AC544B9A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C82335-C8EF-0D4F-44DB-83CD3925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2903" y="2531027"/>
            <a:ext cx="5326193" cy="3961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B0F1DC9-6430-A7E2-BC73-01BA1A2AF00C}"/>
                  </a:ext>
                </a:extLst>
              </p:cNvPr>
              <p:cNvSpPr txBox="1"/>
              <p:nvPr/>
            </p:nvSpPr>
            <p:spPr>
              <a:xfrm>
                <a:off x="5692334" y="6128157"/>
                <a:ext cx="219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B0F1DC9-6430-A7E2-BC73-01BA1A2AF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334" y="6128157"/>
                <a:ext cx="219612" cy="276999"/>
              </a:xfrm>
              <a:prstGeom prst="rect">
                <a:avLst/>
              </a:prstGeom>
              <a:blipFill>
                <a:blip r:embed="rId4"/>
                <a:stretch>
                  <a:fillRect l="-22222" r="-22222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E3D654-7C85-0CB3-FEA2-CC783C876691}"/>
                  </a:ext>
                </a:extLst>
              </p:cNvPr>
              <p:cNvSpPr txBox="1"/>
              <p:nvPr/>
            </p:nvSpPr>
            <p:spPr>
              <a:xfrm>
                <a:off x="6191270" y="6128157"/>
                <a:ext cx="219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E3D654-7C85-0CB3-FEA2-CC783C87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70" y="6128157"/>
                <a:ext cx="219612" cy="276999"/>
              </a:xfrm>
              <a:prstGeom prst="rect">
                <a:avLst/>
              </a:prstGeom>
              <a:blipFill>
                <a:blip r:embed="rId5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2E94B581-8918-330A-4880-80D2B9190578}"/>
              </a:ext>
            </a:extLst>
          </p:cNvPr>
          <p:cNvSpPr txBox="1"/>
          <p:nvPr/>
        </p:nvSpPr>
        <p:spPr>
          <a:xfrm>
            <a:off x="5650075" y="6383568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battery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74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CAD02-A483-51DD-DCF4-C4FAB4B3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625FA8-8ED6-322F-B94B-649CD48E5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Voltage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driving</a:t>
                </a:r>
                <a:r>
                  <a:rPr lang="de-DE" dirty="0"/>
                  <a:t> </a:t>
                </a:r>
                <a:r>
                  <a:rPr lang="de-DE" dirty="0" err="1"/>
                  <a:t>force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relative </a:t>
                </a:r>
                <a:r>
                  <a:rPr lang="de-DE" dirty="0" err="1"/>
                  <a:t>quantity</a:t>
                </a:r>
                <a:r>
                  <a:rPr lang="de-DE" dirty="0"/>
                  <a:t>: potential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in </a:t>
                </a:r>
                <a:r>
                  <a:rPr lang="de-DE" dirty="0" err="1"/>
                  <a:t>space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electric</a:t>
                </a:r>
                <a:r>
                  <a:rPr lang="de-DE" dirty="0"/>
                  <a:t> potential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potential </a:t>
                </a:r>
                <a:r>
                  <a:rPr lang="de-DE" dirty="0" err="1"/>
                  <a:t>energy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charge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volt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625FA8-8ED6-322F-B94B-649CD48E5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206" t="-3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3C9AC9-1856-B7A0-1C3B-68C53914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FF1BC6-D652-42CE-CAA4-FF519F345225}"/>
                  </a:ext>
                </a:extLst>
              </p:cNvPr>
              <p:cNvSpPr txBox="1"/>
              <p:nvPr/>
            </p:nvSpPr>
            <p:spPr>
              <a:xfrm>
                <a:off x="4520248" y="3700634"/>
                <a:ext cx="3151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symbol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in German </a:t>
                </a:r>
                <a:r>
                  <a:rPr lang="de-DE" dirty="0" err="1"/>
                  <a:t>literature</a:t>
                </a:r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FF1BC6-D652-42CE-CAA4-FF519F345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248" y="3700634"/>
                <a:ext cx="3151504" cy="369332"/>
              </a:xfrm>
              <a:prstGeom prst="rect">
                <a:avLst/>
              </a:prstGeom>
              <a:blipFill>
                <a:blip r:embed="rId3"/>
                <a:stretch>
                  <a:fillRect l="-2016" t="-6667" r="-806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7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0A8CC7-39AD-0CA4-6524-F22F0812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Generation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1F3A3-3E0A-6EA5-574E-4E9246F9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303" cy="489585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generators</a:t>
            </a:r>
            <a:r>
              <a:rPr lang="de-DE" dirty="0"/>
              <a:t> (</a:t>
            </a:r>
            <a:r>
              <a:rPr lang="de-DE" dirty="0" err="1"/>
              <a:t>mechanical</a:t>
            </a:r>
            <a:r>
              <a:rPr lang="de-DE" dirty="0"/>
              <a:t>, </a:t>
            </a:r>
            <a:r>
              <a:rPr lang="de-DE" dirty="0" err="1"/>
              <a:t>often</a:t>
            </a:r>
            <a:r>
              <a:rPr lang="de-DE" dirty="0"/>
              <a:t> via </a:t>
            </a:r>
            <a:r>
              <a:rPr lang="de-DE" dirty="0" err="1"/>
              <a:t>turbines</a:t>
            </a:r>
            <a:r>
              <a:rPr lang="de-DE" dirty="0"/>
              <a:t>, e.g., </a:t>
            </a:r>
            <a:r>
              <a:rPr lang="de-DE" dirty="0" err="1"/>
              <a:t>from</a:t>
            </a:r>
            <a:r>
              <a:rPr lang="de-DE" dirty="0"/>
              <a:t> thermal </a:t>
            </a:r>
            <a:r>
              <a:rPr lang="de-DE" dirty="0" err="1"/>
              <a:t>energy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batteries</a:t>
            </a:r>
            <a:r>
              <a:rPr lang="de-DE" dirty="0"/>
              <a:t> (</a:t>
            </a:r>
            <a:r>
              <a:rPr lang="de-DE" dirty="0" err="1"/>
              <a:t>chemical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photovoltaic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piezoelectric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73DE3E-FFD3-88F7-0C7A-9DC43623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8" descr="003">
            <a:extLst>
              <a:ext uri="{FF2B5EF4-FFF2-40B4-BE49-F238E27FC236}">
                <a16:creationId xmlns:a16="http://schemas.microsoft.com/office/drawing/2014/main" id="{A96C3B2F-53A3-4035-C68B-E394D6C3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45" y="1384484"/>
            <a:ext cx="2126263" cy="157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solar, Solarzelle, Tischtennistisch enthält.&#10;&#10;KI-generierte Inhalte können fehlerhaft sein.">
            <a:extLst>
              <a:ext uri="{FF2B5EF4-FFF2-40B4-BE49-F238E27FC236}">
                <a16:creationId xmlns:a16="http://schemas.microsoft.com/office/drawing/2014/main" id="{36533C0E-B149-38F1-DF4C-C72294B6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593" y="3897232"/>
            <a:ext cx="2023318" cy="1895145"/>
          </a:xfrm>
          <a:prstGeom prst="rect">
            <a:avLst/>
          </a:prstGeom>
        </p:spPr>
      </p:pic>
      <p:pic>
        <p:nvPicPr>
          <p:cNvPr id="12" name="Grafik 11" descr="Ein Bild, das Zylinder enthält.&#10;&#10;KI-generierte Inhalte können fehlerhaft sein.">
            <a:extLst>
              <a:ext uri="{FF2B5EF4-FFF2-40B4-BE49-F238E27FC236}">
                <a16:creationId xmlns:a16="http://schemas.microsoft.com/office/drawing/2014/main" id="{BA5FB937-E11B-C34C-8E51-3C54CFE6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735" y="2960769"/>
            <a:ext cx="2023319" cy="15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55758-CE95-F238-0231-9951C431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Ohm‘s</a:t>
            </a:r>
            <a:r>
              <a:rPr lang="de-DE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4285BD-2A1B-356B-89BE-5C0CDB4036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4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42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4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DE" sz="4200" dirty="0"/>
              </a:p>
              <a:p>
                <a:pPr marL="0" indent="0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:endParaRPr lang="de-DE" sz="3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de-DE" sz="3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3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3400" dirty="0"/>
                  <a:t>		(</a:t>
                </a:r>
                <a:r>
                  <a:rPr lang="de-DE" sz="3400" dirty="0" err="1"/>
                  <a:t>ohm</a:t>
                </a:r>
                <a:r>
                  <a:rPr lang="de-DE" sz="34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4285BD-2A1B-356B-89BE-5C0CDB403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8A32E-706A-F5F5-59DF-560A3DF2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44A83D-1CB8-3A59-5B8D-2729C27FD85D}"/>
              </a:ext>
            </a:extLst>
          </p:cNvPr>
          <p:cNvSpPr txBox="1"/>
          <p:nvPr/>
        </p:nvSpPr>
        <p:spPr>
          <a:xfrm>
            <a:off x="2092981" y="5360030"/>
            <a:ext cx="4003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400" dirty="0" err="1"/>
              <a:t>electrical</a:t>
            </a:r>
            <a:r>
              <a:rPr lang="de-DE" sz="3400" dirty="0"/>
              <a:t> </a:t>
            </a:r>
            <a:r>
              <a:rPr lang="de-DE" sz="3400" dirty="0" err="1"/>
              <a:t>resistance</a:t>
            </a:r>
            <a:endParaRPr lang="de-DE" sz="3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3D38BD-0B13-F037-A3A1-ADC75E045399}"/>
              </a:ext>
            </a:extLst>
          </p:cNvPr>
          <p:cNvCxnSpPr>
            <a:stCxn id="5" idx="0"/>
          </p:cNvCxnSpPr>
          <p:nvPr/>
        </p:nvCxnSpPr>
        <p:spPr>
          <a:xfrm flipV="1">
            <a:off x="4094491" y="4651765"/>
            <a:ext cx="344924" cy="708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F5DF25D0-44F4-71A1-DB9B-22D56D4D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017" y="3767188"/>
            <a:ext cx="2122983" cy="176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085A444-A413-181E-2124-BA0669D5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65947" y="-502947"/>
            <a:ext cx="2423106" cy="3429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787F8CB-F25B-1F93-BE1A-1AD342E06455}"/>
              </a:ext>
            </a:extLst>
          </p:cNvPr>
          <p:cNvSpPr txBox="1"/>
          <p:nvPr/>
        </p:nvSpPr>
        <p:spPr>
          <a:xfrm>
            <a:off x="8737528" y="2434288"/>
            <a:ext cx="3454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current-voltage</a:t>
            </a:r>
            <a:r>
              <a:rPr lang="de-DE" sz="2000" dirty="0"/>
              <a:t> </a:t>
            </a:r>
            <a:r>
              <a:rPr lang="de-DE" sz="2000" dirty="0" err="1"/>
              <a:t>characteristic</a:t>
            </a:r>
            <a:endParaRPr lang="de-DE" sz="2000" dirty="0"/>
          </a:p>
          <a:p>
            <a:r>
              <a:rPr lang="de-DE" sz="2000" dirty="0"/>
              <a:t>(I-V </a:t>
            </a:r>
            <a:r>
              <a:rPr lang="de-DE" sz="2000" dirty="0" err="1"/>
              <a:t>curve</a:t>
            </a:r>
            <a:r>
              <a:rPr lang="de-DE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644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D44C5CC-5524-926A-819B-CEADEFD4C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3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de-DE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de-DE" sz="3400" dirty="0"/>
              </a:p>
              <a:p>
                <a:pPr marL="0" indent="0">
                  <a:buNone/>
                </a:pPr>
                <a:endParaRPr lang="de-DE" sz="3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de-DE" sz="3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3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4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3400" dirty="0"/>
                  <a:t>		(</a:t>
                </a:r>
                <a:r>
                  <a:rPr lang="de-DE" sz="3400" dirty="0" err="1"/>
                  <a:t>siemens</a:t>
                </a:r>
                <a:r>
                  <a:rPr lang="de-DE" sz="3400" dirty="0"/>
                  <a:t>)</a:t>
                </a:r>
              </a:p>
              <a:p>
                <a:pPr marL="0" indent="0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:r>
                  <a:rPr lang="de-DE" sz="2600" dirty="0"/>
                  <a:t>			</a:t>
                </a:r>
                <a:r>
                  <a:rPr lang="de-DE" sz="2600" dirty="0" err="1"/>
                  <a:t>formerly</a:t>
                </a:r>
                <a:r>
                  <a:rPr lang="de-DE" sz="2600" dirty="0"/>
                  <a:t>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de-DE" sz="2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600" dirty="0"/>
                  <a:t>        (</a:t>
                </a:r>
                <a:r>
                  <a:rPr lang="de-DE" sz="2600" dirty="0" err="1"/>
                  <a:t>mho</a:t>
                </a:r>
                <a:r>
                  <a:rPr lang="de-DE" sz="2600" dirty="0"/>
                  <a:t>)</a:t>
                </a:r>
              </a:p>
              <a:p>
                <a:pPr marL="0" indent="0" algn="ctr">
                  <a:buNone/>
                </a:pPr>
                <a:endParaRPr lang="de-DE" sz="3400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D44C5CC-5524-926A-819B-CEADEFD4C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52B59BA-754E-014E-180B-BACAA06A22F7}"/>
                  </a:ext>
                </a:extLst>
              </p:cNvPr>
              <p:cNvSpPr txBox="1"/>
              <p:nvPr/>
            </p:nvSpPr>
            <p:spPr>
              <a:xfrm rot="10800000">
                <a:off x="6169573" y="5633092"/>
                <a:ext cx="47296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52B59BA-754E-014E-180B-BACAA06A2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169573" y="5633092"/>
                <a:ext cx="47296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9742C37-5D6E-CD4F-8107-558479D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Conductance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81AFC1-0C58-43CA-65E6-C32E64E4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58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AC882-BE29-3CA2-B512-1B377D8C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Specific</a:t>
            </a:r>
            <a:r>
              <a:rPr lang="de-DE" dirty="0"/>
              <a:t>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075A8F1-5797-FF0D-E6B2-7454EB42E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2613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𝜚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electrical</a:t>
                </a:r>
                <a:r>
                  <a:rPr lang="de-DE" dirty="0"/>
                  <a:t> </a:t>
                </a:r>
                <a:r>
                  <a:rPr lang="de-DE" dirty="0" err="1"/>
                  <a:t>resistivity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075A8F1-5797-FF0D-E6B2-7454EB42E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261382"/>
              </a:xfrm>
              <a:blipFill>
                <a:blip r:embed="rId2"/>
                <a:stretch>
                  <a:fillRect l="-2410" t="-388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B71EA9-0225-AC1D-9286-11B80C68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CE6D23E6-B521-EB7D-E62D-07B795DC4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160177"/>
                  </p:ext>
                </p:extLst>
              </p:nvPr>
            </p:nvGraphicFramePr>
            <p:xfrm>
              <a:off x="6629398" y="1838268"/>
              <a:ext cx="4724402" cy="256032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2362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22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material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𝝔</m:t>
                              </m:r>
                            </m:oMath>
                          </a14:m>
                          <a:r>
                            <a:rPr lang="de-DE" b="1" dirty="0"/>
                            <a:t> (Ωmm</a:t>
                          </a:r>
                          <a:r>
                            <a:rPr lang="de-DE" b="1" baseline="30000" dirty="0"/>
                            <a:t>2</a:t>
                          </a:r>
                          <a:r>
                            <a:rPr lang="de-DE" b="1" dirty="0"/>
                            <a:t>/m)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silver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copper</a:t>
                          </a:r>
                          <a:r>
                            <a:rPr lang="de-DE" dirty="0"/>
                            <a:t> (power </a:t>
                          </a:r>
                          <a:r>
                            <a:rPr lang="de-DE" dirty="0" err="1"/>
                            <a:t>cable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0.017 ... 0.018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gold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aluminium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constantan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de-DE" dirty="0" err="1"/>
                            <a:t>Cu</a:t>
                          </a:r>
                          <a:r>
                            <a:rPr lang="de-DE" dirty="0"/>
                            <a:t> + Ni)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37426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quartz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glass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7.5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Wingdings 2" charset="2"/>
                                  <a:sym typeface="Wingdings"/>
                                </a:rPr>
                                <m:t>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/>
                            </a:rPr>
                            <a:t>10</a:t>
                          </a:r>
                          <a:r>
                            <a:rPr lang="de-DE" sz="18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/>
                            </a:rPr>
                            <a:t>23</a:t>
                          </a:r>
                          <a:endParaRPr lang="de-DE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CE6D23E6-B521-EB7D-E62D-07B795DC4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160177"/>
                  </p:ext>
                </p:extLst>
              </p:nvPr>
            </p:nvGraphicFramePr>
            <p:xfrm>
              <a:off x="6629398" y="1838268"/>
              <a:ext cx="4724402" cy="256032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2362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22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material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38" t="-6897" r="-538" b="-6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silver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copper</a:t>
                          </a:r>
                          <a:r>
                            <a:rPr lang="de-DE" dirty="0"/>
                            <a:t> (power </a:t>
                          </a:r>
                          <a:r>
                            <a:rPr lang="de-DE" dirty="0" err="1"/>
                            <a:t>cable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0.017 ... 0.018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gold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aluminium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constantan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de-DE" dirty="0" err="1"/>
                            <a:t>Cu</a:t>
                          </a:r>
                          <a:r>
                            <a:rPr lang="de-DE" dirty="0"/>
                            <a:t> + Ni)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quartz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glass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38" t="-606897" r="-538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F079DEC-348C-93ED-41E8-EC867251E749}"/>
                  </a:ext>
                </a:extLst>
              </p:cNvPr>
              <p:cNvSpPr txBox="1"/>
              <p:nvPr/>
            </p:nvSpPr>
            <p:spPr>
              <a:xfrm>
                <a:off x="10586410" y="1345327"/>
                <a:ext cx="767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a</a:t>
                </a:r>
                <a:r>
                  <a:rPr lang="de-DE" b="0" dirty="0"/>
                  <a:t>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F079DEC-348C-93ED-41E8-EC867251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410" y="1345327"/>
                <a:ext cx="767390" cy="276999"/>
              </a:xfrm>
              <a:prstGeom prst="rect">
                <a:avLst/>
              </a:prstGeom>
              <a:blipFill>
                <a:blip r:embed="rId4"/>
                <a:stretch>
                  <a:fillRect l="-17742" t="-27273" r="-8065" b="-5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6DB07DA-9B50-8D4A-72EF-64BA89C18E86}"/>
                  </a:ext>
                </a:extLst>
              </p:cNvPr>
              <p:cNvSpPr txBox="1"/>
              <p:nvPr/>
            </p:nvSpPr>
            <p:spPr>
              <a:xfrm>
                <a:off x="838200" y="5370787"/>
                <a:ext cx="8883714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600" dirty="0"/>
                  <a:t>example:</a:t>
                </a:r>
              </a:p>
              <a:p>
                <a:r>
                  <a:rPr lang="de-DE" sz="2600" dirty="0" err="1"/>
                  <a:t>copper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cable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sym typeface="Wingdings" pitchFamily="2" charset="2"/>
                      </a:rPr>
                      <m:t>=2.5 </m:t>
                    </m:r>
                    <m:sSup>
                      <m:sSup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600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 sz="2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de-DE" sz="26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>
                    <a:sym typeface="Wingdings" pitchFamily="2" charset="2"/>
                  </a:rPr>
                  <a:t>has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2600" b="0" i="0" smtClean="0">
                        <a:latin typeface="Cambria Math" panose="02040503050406030204" pitchFamily="18" charset="0"/>
                      </a:rPr>
                      <m:t>=0.07 </m:t>
                    </m:r>
                    <m:r>
                      <m:rPr>
                        <m:sty m:val="p"/>
                      </m:rPr>
                      <a:rPr lang="de-DE" sz="26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2600" dirty="0"/>
              </a:p>
              <a:p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>
                    <a:sym typeface="Wingdings" pitchFamily="2" charset="2"/>
                  </a:rPr>
                  <a:t>wiring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>
                    <a:sym typeface="Wingdings" pitchFamily="2" charset="2"/>
                  </a:rPr>
                  <a:t>usually</a:t>
                </a:r>
                <a:r>
                  <a:rPr lang="de-DE" sz="2600" dirty="0">
                    <a:sym typeface="Wingdings" pitchFamily="2" charset="2"/>
                  </a:rPr>
                  <a:t> </a:t>
                </a:r>
                <a:r>
                  <a:rPr lang="de-DE" sz="2600" dirty="0" err="1">
                    <a:sym typeface="Wingdings" pitchFamily="2" charset="2"/>
                  </a:rPr>
                  <a:t>negligible</a:t>
                </a:r>
                <a:endParaRPr lang="de-DE" sz="2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6DB07DA-9B50-8D4A-72EF-64BA89C1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0787"/>
                <a:ext cx="8883714" cy="1292662"/>
              </a:xfrm>
              <a:prstGeom prst="rect">
                <a:avLst/>
              </a:prstGeom>
              <a:blipFill>
                <a:blip r:embed="rId5"/>
                <a:stretch>
                  <a:fillRect l="-1286" t="-3883" b="-11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34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F1289-5BAB-DA19-FA0D-1333DC17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Conductance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C1E4CB-04D1-A2B4-8DC8-4D39FD0E7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𝜚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Sm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electrical</a:t>
                </a:r>
                <a:r>
                  <a:rPr lang="de-DE" dirty="0"/>
                  <a:t> </a:t>
                </a:r>
                <a:r>
                  <a:rPr lang="de-DE" dirty="0" err="1"/>
                  <a:t>conductivity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C1E4CB-04D1-A2B4-8DC8-4D39FD0E7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581" b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A0163-0672-2B2D-1C8E-C1899E54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6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9877E-8B63-4736-A589-18D96CCD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A3E6E-DB3F-1143-1ADE-C8BBC012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Principles</a:t>
            </a:r>
            <a:r>
              <a:rPr lang="de-DE" b="1" dirty="0"/>
              <a:t> and Basic </a:t>
            </a:r>
            <a:r>
              <a:rPr lang="de-DE" b="1" dirty="0" err="1"/>
              <a:t>Concepts</a:t>
            </a:r>
            <a:endParaRPr lang="de-DE" b="1" dirty="0"/>
          </a:p>
          <a:p>
            <a:pPr marL="514350" indent="-514350">
              <a:buFont typeface="+mj-lt"/>
              <a:buAutoNum type="arabicPeriod"/>
            </a:pPr>
            <a:endParaRPr lang="de-DE" b="1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Circuits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Electric and </a:t>
            </a:r>
            <a:r>
              <a:rPr lang="de-DE" dirty="0" err="1"/>
              <a:t>Magnetic</a:t>
            </a:r>
            <a:r>
              <a:rPr lang="de-DE" dirty="0"/>
              <a:t> Fields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Technology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48FD64-4E75-C8DE-40EE-ED62EA01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2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9C51B-37C0-12F4-7622-F16FFDB8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Conductor</a:t>
            </a:r>
            <a:r>
              <a:rPr lang="de-DE" dirty="0"/>
              <a:t>, Semiconductor, </a:t>
            </a:r>
            <a:r>
              <a:rPr lang="de-DE" dirty="0" err="1"/>
              <a:t>Insulator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9F70C-B507-5A6E-1112-587984FA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6ACB75B-3733-D9F7-A0AD-072F090706D1}"/>
                  </a:ext>
                </a:extLst>
              </p:cNvPr>
              <p:cNvSpPr txBox="1"/>
              <p:nvPr/>
            </p:nvSpPr>
            <p:spPr>
              <a:xfrm>
                <a:off x="2308575" y="5068656"/>
                <a:ext cx="2030262" cy="14419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e-DE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Sm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examples</a:t>
                </a:r>
                <a:r>
                  <a:rPr lang="de-DE" dirty="0"/>
                  <a:t>: </a:t>
                </a:r>
                <a:r>
                  <a:rPr lang="de-DE" dirty="0" err="1"/>
                  <a:t>copper</a:t>
                </a:r>
                <a:r>
                  <a:rPr lang="de-DE" dirty="0"/>
                  <a:t>, </a:t>
                </a:r>
                <a:r>
                  <a:rPr lang="de-DE" dirty="0" err="1"/>
                  <a:t>silver</a:t>
                </a:r>
                <a:r>
                  <a:rPr lang="de-DE" dirty="0"/>
                  <a:t>, </a:t>
                </a:r>
                <a:r>
                  <a:rPr lang="de-DE" dirty="0" err="1"/>
                  <a:t>aluminium</a:t>
                </a:r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6ACB75B-3733-D9F7-A0AD-072F0907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75" y="5068656"/>
                <a:ext cx="2030262" cy="1441933"/>
              </a:xfrm>
              <a:prstGeom prst="rect">
                <a:avLst/>
              </a:prstGeom>
              <a:blipFill>
                <a:blip r:embed="rId2"/>
                <a:stretch>
                  <a:fillRect l="-2469" r="-2469" b="-43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F4BF885-12D5-47AD-2D73-982C34B0A5C8}"/>
                  </a:ext>
                </a:extLst>
              </p:cNvPr>
              <p:cNvSpPr txBox="1"/>
              <p:nvPr/>
            </p:nvSpPr>
            <p:spPr>
              <a:xfrm>
                <a:off x="7853163" y="5028727"/>
                <a:ext cx="2129036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𝜚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examples</a:t>
                </a:r>
                <a:r>
                  <a:rPr lang="de-DE" dirty="0"/>
                  <a:t>: </a:t>
                </a:r>
                <a:r>
                  <a:rPr lang="de-DE" dirty="0" err="1"/>
                  <a:t>ceramic</a:t>
                </a:r>
                <a:r>
                  <a:rPr lang="de-DE" dirty="0"/>
                  <a:t>, </a:t>
                </a:r>
                <a:r>
                  <a:rPr lang="de-DE" dirty="0" err="1"/>
                  <a:t>rubber</a:t>
                </a:r>
                <a:r>
                  <a:rPr lang="de-DE" dirty="0"/>
                  <a:t>, </a:t>
                </a:r>
                <a:r>
                  <a:rPr lang="de-DE" dirty="0" err="1"/>
                  <a:t>oil</a:t>
                </a:r>
                <a:r>
                  <a:rPr lang="de-DE" dirty="0"/>
                  <a:t>, </a:t>
                </a:r>
                <a:r>
                  <a:rPr lang="de-DE" dirty="0" err="1"/>
                  <a:t>glass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F4BF885-12D5-47AD-2D73-982C34B0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163" y="5028727"/>
                <a:ext cx="2129036" cy="1477328"/>
              </a:xfrm>
              <a:prstGeom prst="rect">
                <a:avLst/>
              </a:prstGeom>
              <a:blipFill>
                <a:blip r:embed="rId3"/>
                <a:stretch>
                  <a:fillRect l="-1765" r="-2941" b="-5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Energy bands and band gap">
            <a:extLst>
              <a:ext uri="{FF2B5EF4-FFF2-40B4-BE49-F238E27FC236}">
                <a16:creationId xmlns:a16="http://schemas.microsoft.com/office/drawing/2014/main" id="{AEA5BE0F-0AE6-F52D-58DB-DBD147478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53" y="1615637"/>
            <a:ext cx="5085693" cy="308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488C82D-844A-2F5D-A99A-907944F62C4D}"/>
              </a:ext>
            </a:extLst>
          </p:cNvPr>
          <p:cNvSpPr txBox="1"/>
          <p:nvPr/>
        </p:nvSpPr>
        <p:spPr>
          <a:xfrm>
            <a:off x="4926724" y="5864258"/>
            <a:ext cx="23385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examples</a:t>
            </a:r>
            <a:r>
              <a:rPr lang="de-DE" dirty="0"/>
              <a:t>: </a:t>
            </a:r>
            <a:r>
              <a:rPr lang="de-DE" dirty="0" err="1"/>
              <a:t>silicon</a:t>
            </a:r>
            <a:r>
              <a:rPr lang="de-DE" dirty="0"/>
              <a:t>, </a:t>
            </a:r>
            <a:r>
              <a:rPr lang="de-DE" dirty="0" err="1"/>
              <a:t>germanium</a:t>
            </a:r>
            <a:r>
              <a:rPr lang="de-DE" dirty="0"/>
              <a:t>, </a:t>
            </a:r>
            <a:r>
              <a:rPr lang="de-DE" dirty="0" err="1"/>
              <a:t>selenium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608BEFE-914D-4725-60FC-A970BFBD0346}"/>
              </a:ext>
            </a:extLst>
          </p:cNvPr>
          <p:cNvCxnSpPr>
            <a:stCxn id="7" idx="0"/>
          </p:cNvCxnSpPr>
          <p:nvPr/>
        </p:nvCxnSpPr>
        <p:spPr>
          <a:xfrm flipV="1">
            <a:off x="3323706" y="4593021"/>
            <a:ext cx="1015131" cy="475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41544DF-AF3C-42EB-5B30-7E426A54F81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504386" y="4593021"/>
            <a:ext cx="1413295" cy="435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25C04B-1A81-1013-3C35-0D98DE7E7343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6096000" y="4705196"/>
            <a:ext cx="0" cy="1159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3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37950-A453-91F7-42C9-899A6E2C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Resistivity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CFAE0F-FC07-9A6D-49A2-A6C5B684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metallic </a:t>
            </a:r>
            <a:r>
              <a:rPr lang="de-DE" dirty="0" err="1"/>
              <a:t>conductors</a:t>
            </a:r>
            <a:r>
              <a:rPr lang="de-DE" dirty="0"/>
              <a:t>: </a:t>
            </a:r>
            <a:r>
              <a:rPr lang="de-DE" dirty="0" err="1"/>
              <a:t>resistivity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vibrations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atoms</a:t>
            </a:r>
            <a:r>
              <a:rPr lang="de-DE" dirty="0"/>
              <a:t>, </a:t>
            </a:r>
            <a:r>
              <a:rPr lang="de-DE" dirty="0" err="1"/>
              <a:t>impeding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semiconductors</a:t>
            </a:r>
            <a:r>
              <a:rPr lang="de-DE" dirty="0"/>
              <a:t>: </a:t>
            </a:r>
            <a:r>
              <a:rPr lang="de-DE" dirty="0" err="1"/>
              <a:t>resistivity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jump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conduction</a:t>
            </a:r>
            <a:r>
              <a:rPr lang="de-DE" dirty="0"/>
              <a:t> band,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carriers</a:t>
            </a:r>
            <a:r>
              <a:rPr lang="de-DE" dirty="0"/>
              <a:t>, i.e., </a:t>
            </a:r>
            <a:r>
              <a:rPr lang="de-DE" dirty="0" err="1"/>
              <a:t>electrons</a:t>
            </a:r>
            <a:r>
              <a:rPr lang="de-DE" dirty="0"/>
              <a:t> and </a:t>
            </a:r>
            <a:r>
              <a:rPr lang="de-DE" dirty="0" err="1"/>
              <a:t>holes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insulators</a:t>
            </a:r>
            <a:r>
              <a:rPr lang="de-DE" dirty="0"/>
              <a:t>: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957EE-03E9-FF76-2EEF-3A0EAA28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D87ED-E69A-53E9-5C33-30260FBF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B2434E-6686-E589-A552-413D1E722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55675" cy="333756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𝜚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𝜚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NB: linear </a:t>
                </a:r>
                <a:r>
                  <a:rPr lang="de-DE" dirty="0" err="1"/>
                  <a:t>approximation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valid in limited </a:t>
                </a:r>
                <a:r>
                  <a:rPr lang="de-DE" dirty="0" err="1"/>
                  <a:t>temperature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B2434E-6686-E589-A552-413D1E722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55675" cy="3337560"/>
              </a:xfrm>
              <a:blipFill>
                <a:blip r:embed="rId2"/>
                <a:stretch>
                  <a:fillRect l="-1718" r="-573" b="-26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A8E34F-28B0-0323-37B2-B4096116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C96CB501-4496-C39D-99CC-C42C39388BC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7721715"/>
                  </p:ext>
                </p:extLst>
              </p:nvPr>
            </p:nvGraphicFramePr>
            <p:xfrm>
              <a:off x="7493875" y="1741545"/>
              <a:ext cx="4614042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0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070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material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in K</a:t>
                          </a:r>
                          <a:r>
                            <a:rPr lang="de-DE" baseline="30000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iron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0.00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aluminium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0.0043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gold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0.00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+mn-ea"/>
                                  </a:rPr>
                                  <m:t>3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copper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0.00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+mn-ea"/>
                                  </a:rPr>
                                  <m:t>39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silver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0.00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+mn-ea"/>
                                  </a:rPr>
                                  <m:t>38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constantan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/>
                                    <a:ea typeface="+mn-ea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.000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+mn-ea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germanium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−0.05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022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silicon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−0.07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1687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C96CB501-4496-C39D-99CC-C42C39388BC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7721715"/>
                  </p:ext>
                </p:extLst>
              </p:nvPr>
            </p:nvGraphicFramePr>
            <p:xfrm>
              <a:off x="7493875" y="1741545"/>
              <a:ext cx="4614042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0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070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material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10345" r="-1099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iron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110345" r="-1099" b="-7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aluminium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203333" r="-1099" b="-6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gold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313793" r="-1099" b="-5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copper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413793" r="-1099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silver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513793" r="-1099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constantan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593333" r="-109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germanium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717241" r="-109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022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silicon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549" t="-817241" r="-1099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78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6754797-A62F-2D19-BB2D-F76607F8CCD7}"/>
              </a:ext>
            </a:extLst>
          </p:cNvPr>
          <p:cNvSpPr txBox="1"/>
          <p:nvPr/>
        </p:nvSpPr>
        <p:spPr>
          <a:xfrm>
            <a:off x="838199" y="5434752"/>
            <a:ext cx="105155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600" dirty="0" err="1"/>
              <a:t>metals</a:t>
            </a:r>
            <a:r>
              <a:rPr lang="de-DE" sz="2600" dirty="0"/>
              <a:t>: positive </a:t>
            </a:r>
            <a:r>
              <a:rPr lang="de-DE" sz="2600" dirty="0" err="1"/>
              <a:t>temperature</a:t>
            </a:r>
            <a:r>
              <a:rPr lang="de-DE" sz="2600" dirty="0"/>
              <a:t> </a:t>
            </a:r>
            <a:r>
              <a:rPr lang="de-DE" sz="2600" dirty="0" err="1"/>
              <a:t>coefficient</a:t>
            </a:r>
            <a:r>
              <a:rPr lang="de-DE" sz="2600" dirty="0"/>
              <a:t> (PTC)</a:t>
            </a:r>
          </a:p>
          <a:p>
            <a:pPr marL="0" indent="0">
              <a:buNone/>
            </a:pPr>
            <a:r>
              <a:rPr lang="de-DE" sz="2600" dirty="0" err="1"/>
              <a:t>semiconductors</a:t>
            </a:r>
            <a:r>
              <a:rPr lang="de-DE" sz="2600" dirty="0"/>
              <a:t>: negative </a:t>
            </a:r>
            <a:r>
              <a:rPr lang="de-DE" sz="2600" dirty="0" err="1"/>
              <a:t>temperature</a:t>
            </a:r>
            <a:r>
              <a:rPr lang="de-DE" sz="2600" dirty="0"/>
              <a:t> </a:t>
            </a:r>
            <a:r>
              <a:rPr lang="de-DE" sz="2600" dirty="0" err="1"/>
              <a:t>coefficient</a:t>
            </a:r>
            <a:r>
              <a:rPr lang="de-DE" sz="2600" dirty="0"/>
              <a:t> (NTC)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8D26C7F-2954-9695-1FA9-889D0DB78558}"/>
                  </a:ext>
                </a:extLst>
              </p:cNvPr>
              <p:cNvSpPr txBox="1"/>
              <p:nvPr/>
            </p:nvSpPr>
            <p:spPr>
              <a:xfrm>
                <a:off x="10460285" y="1258578"/>
                <a:ext cx="1361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for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8D26C7F-2954-9695-1FA9-889D0DB7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285" y="1258578"/>
                <a:ext cx="1361976" cy="276999"/>
              </a:xfrm>
              <a:prstGeom prst="rect">
                <a:avLst/>
              </a:prstGeom>
              <a:blipFill>
                <a:blip r:embed="rId4"/>
                <a:stretch>
                  <a:fillRect l="-10185" t="-21739" r="-5556" b="-5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2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D9F13-CEFF-0EDA-B8AB-6625209A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Tungsten Filament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02423ED-74A5-5DCC-EE99-A81F74B7E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0531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A light </a:t>
                </a:r>
                <a:r>
                  <a:rPr lang="de-DE" sz="2000" dirty="0" err="1"/>
                  <a:t>bulb</a:t>
                </a:r>
                <a:r>
                  <a:rPr lang="de-DE" sz="2000" dirty="0"/>
                  <a:t> </a:t>
                </a:r>
                <a:r>
                  <a:rPr lang="de-DE" sz="2000" dirty="0" err="1"/>
                  <a:t>contains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tungsten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filament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000" i="1" dirty="0">
                            <a:latin typeface="Cambria Math" panose="02040503050406030204" pitchFamily="18" charset="0"/>
                          </a:rPr>
                          <m:t>18.2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lin"/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Sm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</m:e>
                              <m:sup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=4.1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diameter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24 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de-DE" sz="2000" dirty="0"/>
                  <a:t> and a </a:t>
                </a:r>
                <a:r>
                  <a:rPr lang="de-DE" sz="2000" dirty="0" err="1"/>
                  <a:t>length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62 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which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operated</a:t>
                </a:r>
                <a:r>
                  <a:rPr lang="de-DE" sz="2000" dirty="0"/>
                  <a:t> at a </a:t>
                </a:r>
                <a:r>
                  <a:rPr lang="de-DE" sz="2000" dirty="0" err="1"/>
                  <a:t>constant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voltage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230 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2000" dirty="0"/>
                  <a:t>.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0" indent="0">
                  <a:buNone/>
                </a:pPr>
                <a:r>
                  <a:rPr lang="de-DE" sz="2000" dirty="0" err="1"/>
                  <a:t>Current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through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tungsten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wire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bulb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switched</a:t>
                </a:r>
                <a:r>
                  <a:rPr lang="de-DE" sz="2000" dirty="0"/>
                  <a:t> on in </a:t>
                </a:r>
                <a:r>
                  <a:rPr lang="de-DE" sz="2000" dirty="0" err="1"/>
                  <a:t>cold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(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20 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 sz="2000" dirty="0"/>
                  <a:t>):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=3.05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de-DE" sz="2000" dirty="0"/>
              </a:p>
              <a:p>
                <a:pPr marL="0" indent="0">
                  <a:buNone/>
                </a:pPr>
                <a:endParaRPr lang="de-DE" sz="2000" dirty="0"/>
              </a:p>
              <a:p>
                <a:pPr marL="0" indent="0">
                  <a:buNone/>
                </a:pPr>
                <a:r>
                  <a:rPr lang="de-DE" sz="2000" dirty="0"/>
                  <a:t>at </a:t>
                </a:r>
                <a:r>
                  <a:rPr lang="de-DE" sz="2000" dirty="0" err="1"/>
                  <a:t>operating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temperature</a:t>
                </a:r>
                <a:r>
                  <a:rPr lang="de-DE" sz="2000" dirty="0"/>
                  <a:t> (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 sz="2000" dirty="0"/>
                  <a:t>):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2200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2200</m:t>
                              </m:r>
                            </m:sub>
                          </m:sSub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2200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−20</m:t>
                                  </m:r>
                                </m:e>
                              </m:d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2200</m:t>
                                      </m:r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  <m:t>−20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=0.21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02423ED-74A5-5DCC-EE99-A81F74B7E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0531" cy="4351338"/>
              </a:xfrm>
              <a:blipFill>
                <a:blip r:embed="rId2"/>
                <a:stretch>
                  <a:fillRect l="-458" t="-10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9B4D2-24A2-4F60-DD02-55A64538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24539B-6894-0EDF-8BC1-A0CFB8D8DCAE}"/>
              </a:ext>
            </a:extLst>
          </p:cNvPr>
          <p:cNvSpPr txBox="1"/>
          <p:nvPr/>
        </p:nvSpPr>
        <p:spPr>
          <a:xfrm>
            <a:off x="5265684" y="6176963"/>
            <a:ext cx="4929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00" dirty="0" err="1"/>
              <a:t>quadratic</a:t>
            </a:r>
            <a:r>
              <a:rPr lang="de-DE" sz="1900" dirty="0"/>
              <a:t> </a:t>
            </a:r>
            <a:r>
              <a:rPr lang="de-DE" sz="1900" dirty="0" err="1"/>
              <a:t>term</a:t>
            </a:r>
            <a:r>
              <a:rPr lang="de-DE" sz="1900" dirty="0"/>
              <a:t>: </a:t>
            </a:r>
            <a:r>
              <a:rPr lang="de-DE" sz="1900" dirty="0" err="1"/>
              <a:t>more</a:t>
            </a:r>
            <a:r>
              <a:rPr lang="de-DE" sz="1900" dirty="0"/>
              <a:t> </a:t>
            </a:r>
            <a:r>
              <a:rPr lang="de-DE" sz="1900" dirty="0" err="1"/>
              <a:t>accurate</a:t>
            </a:r>
            <a:r>
              <a:rPr lang="de-DE" sz="1900" dirty="0"/>
              <a:t> </a:t>
            </a:r>
            <a:r>
              <a:rPr lang="de-DE" sz="1900" dirty="0" err="1"/>
              <a:t>approximation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large </a:t>
            </a:r>
            <a:r>
              <a:rPr lang="de-DE" sz="1900" dirty="0" err="1"/>
              <a:t>temperature</a:t>
            </a:r>
            <a:r>
              <a:rPr lang="de-DE" sz="1900" dirty="0"/>
              <a:t> </a:t>
            </a:r>
            <a:r>
              <a:rPr lang="de-DE" sz="1900" dirty="0" err="1"/>
              <a:t>differences</a:t>
            </a:r>
            <a:endParaRPr lang="de-DE" sz="19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F552DD-7E0F-811E-71A7-20B56619C6DC}"/>
              </a:ext>
            </a:extLst>
          </p:cNvPr>
          <p:cNvSpPr/>
          <p:nvPr/>
        </p:nvSpPr>
        <p:spPr>
          <a:xfrm rot="5400000">
            <a:off x="6095289" y="5191402"/>
            <a:ext cx="222142" cy="18813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8079F-BA18-2CE0-5346-F46BC59E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Loads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9A440-A712-02A2-7AE2-E4BC997E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/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consuming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power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resistive </a:t>
            </a:r>
            <a:r>
              <a:rPr lang="de-DE" b="1" dirty="0" err="1"/>
              <a:t>load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light (e.g., </a:t>
            </a:r>
            <a:r>
              <a:rPr lang="de-DE" dirty="0" err="1"/>
              <a:t>incandescent</a:t>
            </a:r>
            <a:r>
              <a:rPr lang="de-DE" dirty="0"/>
              <a:t> </a:t>
            </a:r>
            <a:r>
              <a:rPr lang="de-DE" dirty="0" err="1"/>
              <a:t>bulbs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resistor</a:t>
            </a:r>
            <a:r>
              <a:rPr lang="de-DE" dirty="0"/>
              <a:t> (also a resistive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in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circuits</a:t>
            </a:r>
            <a:r>
              <a:rPr lang="de-DE" dirty="0"/>
              <a:t> (</a:t>
            </a:r>
            <a:r>
              <a:rPr lang="de-DE" dirty="0" err="1"/>
              <a:t>precise</a:t>
            </a:r>
            <a:r>
              <a:rPr lang="de-DE" dirty="0"/>
              <a:t>,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resistance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200" dirty="0" err="1"/>
              <a:t>capacitive</a:t>
            </a:r>
            <a:r>
              <a:rPr lang="de-DE" sz="2200" dirty="0"/>
              <a:t> &amp; </a:t>
            </a:r>
            <a:r>
              <a:rPr lang="de-DE" sz="2200" dirty="0" err="1"/>
              <a:t>inductive</a:t>
            </a:r>
            <a:r>
              <a:rPr lang="de-DE" sz="2200" dirty="0"/>
              <a:t> </a:t>
            </a:r>
            <a:r>
              <a:rPr lang="de-DE" sz="2200" dirty="0" err="1"/>
              <a:t>loads</a:t>
            </a:r>
            <a:r>
              <a:rPr lang="de-DE" sz="2200" dirty="0"/>
              <a:t>: </a:t>
            </a:r>
            <a:r>
              <a:rPr lang="de-DE" sz="2200" dirty="0" err="1"/>
              <a:t>energy</a:t>
            </a:r>
            <a:r>
              <a:rPr lang="de-DE" sz="2200" dirty="0"/>
              <a:t> </a:t>
            </a:r>
            <a:r>
              <a:rPr lang="de-DE" sz="2200" dirty="0" err="1"/>
              <a:t>temporarily</a:t>
            </a:r>
            <a:r>
              <a:rPr lang="de-DE" sz="2200" dirty="0"/>
              <a:t> </a:t>
            </a:r>
            <a:r>
              <a:rPr lang="de-DE" sz="2200" dirty="0" err="1"/>
              <a:t>stored</a:t>
            </a:r>
            <a:r>
              <a:rPr lang="de-DE" sz="2200" dirty="0"/>
              <a:t> in </a:t>
            </a:r>
            <a:r>
              <a:rPr lang="de-DE" sz="2200" dirty="0" err="1"/>
              <a:t>electric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magnetic</a:t>
            </a:r>
            <a:r>
              <a:rPr lang="de-DE" sz="2200" dirty="0"/>
              <a:t> </a:t>
            </a:r>
            <a:r>
              <a:rPr lang="de-DE" sz="2200" dirty="0" err="1"/>
              <a:t>fields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C85BF-1154-3E0A-CC6E-69008700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7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35EA4-2971-29BE-E4B3-6182C4A3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Resistors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32BC31-ACA1-25A7-B524-76D492C9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25</a:t>
            </a:fld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636EAC-1497-5780-DAC5-5105D9461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092" y="2169247"/>
            <a:ext cx="4112708" cy="37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Inhaltsplatzhalter 10">
            <a:extLst>
              <a:ext uri="{FF2B5EF4-FFF2-40B4-BE49-F238E27FC236}">
                <a16:creationId xmlns:a16="http://schemas.microsoft.com/office/drawing/2014/main" id="{82F502CF-4125-DE08-3623-D99D73161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245938"/>
              </p:ext>
            </p:extLst>
          </p:nvPr>
        </p:nvGraphicFramePr>
        <p:xfrm>
          <a:off x="838200" y="1690688"/>
          <a:ext cx="2843048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9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72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E6 (±20%)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E12 (±10%)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E24 (±5%)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71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71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1,8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71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2,2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2,7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27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Inhaltsplatzhalter 11">
            <a:extLst>
              <a:ext uri="{FF2B5EF4-FFF2-40B4-BE49-F238E27FC236}">
                <a16:creationId xmlns:a16="http://schemas.microsoft.com/office/drawing/2014/main" id="{94DFABAE-25A7-1A96-EFEA-EE7C9D9277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626703"/>
              </p:ext>
            </p:extLst>
          </p:nvPr>
        </p:nvGraphicFramePr>
        <p:xfrm>
          <a:off x="3837589" y="1690688"/>
          <a:ext cx="2843048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16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E6 (±20%)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E12 (±10%)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E24 (±5%)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69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3,9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69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4,7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4,7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5,6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169"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6,8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6,8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8,2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6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958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3578B-8DF4-AEC8-DBE9-E9FD8767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Ideal </a:t>
            </a:r>
            <a:r>
              <a:rPr lang="de-DE" dirty="0" err="1"/>
              <a:t>Voltage</a:t>
            </a:r>
            <a:r>
              <a:rPr lang="de-DE" dirty="0"/>
              <a:t> Source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26D8F1-5034-27E2-3B48-E5B9E4C9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DA97F1-40A4-B431-BE5E-B592A76A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96" y="5107990"/>
            <a:ext cx="2229747" cy="1613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482A4C-FB2B-1FE8-CF56-F04333C7C8D0}"/>
              </a:ext>
            </a:extLst>
          </p:cNvPr>
          <p:cNvSpPr txBox="1"/>
          <p:nvPr/>
        </p:nvSpPr>
        <p:spPr>
          <a:xfrm>
            <a:off x="8606810" y="4612972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battery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587D2-1EC3-2424-BE9D-D806FA2CB302}"/>
              </a:ext>
            </a:extLst>
          </p:cNvPr>
          <p:cNvSpPr txBox="1"/>
          <p:nvPr/>
        </p:nvSpPr>
        <p:spPr>
          <a:xfrm>
            <a:off x="839966" y="2311392"/>
            <a:ext cx="40210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 err="1"/>
              <a:t>maintains</a:t>
            </a:r>
            <a:r>
              <a:rPr lang="de-DE" sz="2600" dirty="0"/>
              <a:t> a </a:t>
            </a:r>
            <a:r>
              <a:rPr lang="de-DE" sz="2600" dirty="0" err="1"/>
              <a:t>fixed</a:t>
            </a:r>
            <a:r>
              <a:rPr lang="de-DE" sz="2600" dirty="0"/>
              <a:t> </a:t>
            </a:r>
            <a:r>
              <a:rPr lang="de-DE" sz="2600" dirty="0" err="1"/>
              <a:t>voltage</a:t>
            </a:r>
            <a:r>
              <a:rPr lang="de-DE" sz="2600" dirty="0"/>
              <a:t> </a:t>
            </a:r>
            <a:r>
              <a:rPr lang="de-DE" sz="2600" dirty="0" err="1"/>
              <a:t>across</a:t>
            </a:r>
            <a:r>
              <a:rPr lang="de-DE" sz="2600" dirty="0"/>
              <a:t> </a:t>
            </a:r>
            <a:r>
              <a:rPr lang="de-DE" sz="2600" dirty="0" err="1"/>
              <a:t>its</a:t>
            </a:r>
            <a:r>
              <a:rPr lang="de-DE" sz="2600" dirty="0"/>
              <a:t> </a:t>
            </a:r>
            <a:r>
              <a:rPr lang="de-DE" sz="2600" dirty="0" err="1"/>
              <a:t>two</a:t>
            </a:r>
            <a:r>
              <a:rPr lang="de-DE" sz="2600" dirty="0"/>
              <a:t> </a:t>
            </a:r>
            <a:r>
              <a:rPr lang="de-DE" sz="2600" dirty="0" err="1"/>
              <a:t>terminals</a:t>
            </a:r>
            <a:r>
              <a:rPr lang="de-DE" sz="2600" dirty="0"/>
              <a:t> (</a:t>
            </a:r>
            <a:r>
              <a:rPr lang="de-DE" sz="2600" dirty="0" err="1"/>
              <a:t>independent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output</a:t>
            </a:r>
            <a:r>
              <a:rPr lang="de-DE" sz="2600" dirty="0"/>
              <a:t> </a:t>
            </a:r>
            <a:r>
              <a:rPr lang="de-DE" sz="2600" dirty="0" err="1"/>
              <a:t>current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resistance</a:t>
            </a:r>
            <a:r>
              <a:rPr lang="de-DE" sz="2600" dirty="0"/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6A0844-C43B-7B71-9EC1-9B0B93A2C292}"/>
              </a:ext>
            </a:extLst>
          </p:cNvPr>
          <p:cNvSpPr/>
          <p:nvPr/>
        </p:nvSpPr>
        <p:spPr>
          <a:xfrm>
            <a:off x="9746932" y="5691320"/>
            <a:ext cx="470534" cy="601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9C68A2-F84A-5CE3-6338-6B3A9F5A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2926" y="1816374"/>
            <a:ext cx="3130070" cy="229244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7700D33-E257-3999-6B7E-190237135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45002" y="3905041"/>
            <a:ext cx="2445387" cy="34605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AFB1099-D92A-A937-D367-E5FC7B137E6C}"/>
              </a:ext>
            </a:extLst>
          </p:cNvPr>
          <p:cNvSpPr txBox="1"/>
          <p:nvPr/>
        </p:nvSpPr>
        <p:spPr>
          <a:xfrm>
            <a:off x="1763877" y="164074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model</a:t>
            </a:r>
            <a:r>
              <a:rPr lang="de-DE" dirty="0"/>
              <a:t>!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1BB884-F1E2-F981-3714-312116906F79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1881352" y="1229710"/>
            <a:ext cx="325916" cy="411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93C6E20-38FA-803E-C2AC-01483CB90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496" y="2080698"/>
            <a:ext cx="1486246" cy="176379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F13E44-E8C7-0B17-0FFE-CED65D92FEA2}"/>
              </a:ext>
            </a:extLst>
          </p:cNvPr>
          <p:cNvSpPr txBox="1"/>
          <p:nvPr/>
        </p:nvSpPr>
        <p:spPr>
          <a:xfrm>
            <a:off x="9646210" y="156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95ECFD-C553-1AD7-8BD3-ADA75E62EE04}"/>
                  </a:ext>
                </a:extLst>
              </p:cNvPr>
              <p:cNvSpPr txBox="1"/>
              <p:nvPr/>
            </p:nvSpPr>
            <p:spPr>
              <a:xfrm>
                <a:off x="9771019" y="5653122"/>
                <a:ext cx="37452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95ECFD-C553-1AD7-8BD3-ADA75E62E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019" y="5653122"/>
                <a:ext cx="374526" cy="523220"/>
              </a:xfrm>
              <a:prstGeom prst="rect">
                <a:avLst/>
              </a:prstGeom>
              <a:blipFill>
                <a:blip r:embed="rId7"/>
                <a:stretch>
                  <a:fillRect l="-26667" r="-233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41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E15E-7BA3-2908-87CE-6915893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Ideal </a:t>
            </a:r>
            <a:r>
              <a:rPr lang="de-DE" dirty="0" err="1"/>
              <a:t>Current</a:t>
            </a:r>
            <a:r>
              <a:rPr lang="de-DE" dirty="0"/>
              <a:t> Source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D680F-0C43-7E0C-0D03-648512D4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supplies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source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constructed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circuitry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72F5D-C7DE-B574-DF04-88D2DA7E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D73525-D8AE-2BBF-29C8-E7F9F013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264" y="522370"/>
            <a:ext cx="3478924" cy="34789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27EA1F-9880-2987-905B-D88E73F2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80654" y="3248329"/>
            <a:ext cx="2876161" cy="40701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68302C-1124-FABE-3480-4471FE9D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223" y="1401501"/>
            <a:ext cx="2227359" cy="17206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9D0080-BEBB-4F82-48D9-4F2A25EDAD7C}"/>
              </a:ext>
            </a:extLst>
          </p:cNvPr>
          <p:cNvSpPr txBox="1"/>
          <p:nvPr/>
        </p:nvSpPr>
        <p:spPr>
          <a:xfrm>
            <a:off x="10529912" y="84324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310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25EBE-DE59-6281-4A7C-0FF8B9B3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ED27E6-C93F-F52F-A0A5-815B4840F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electrical </a:t>
                </a:r>
                <a:r>
                  <a:rPr lang="de-DE" dirty="0" err="1"/>
                  <a:t>energy</a:t>
                </a:r>
                <a:r>
                  <a:rPr lang="de-DE" dirty="0"/>
                  <a:t> </a:t>
                </a:r>
                <a:r>
                  <a:rPr lang="de-DE" dirty="0" err="1"/>
                  <a:t>dissipated</a:t>
                </a:r>
                <a:r>
                  <a:rPr lang="de-DE" dirty="0"/>
                  <a:t> in a </a:t>
                </a:r>
                <a:r>
                  <a:rPr lang="de-DE" dirty="0" err="1"/>
                  <a:t>resistor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voltage</a:t>
                </a:r>
                <a:r>
                  <a:rPr lang="de-DE" dirty="0"/>
                  <a:t> </a:t>
                </a:r>
                <a:r>
                  <a:rPr lang="de-DE" dirty="0" err="1"/>
                  <a:t>varies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time: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ED27E6-C93F-F52F-A0A5-815B4840F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11" t="-3198" b="-549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88B62-75AB-D341-8D5B-6CF805A5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8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97917-3039-3FC5-413E-1F9DF6E1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E5E45D-5470-1C7D-286C-DACB14451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 dirty="0"/>
                  <a:t>	(</a:t>
                </a:r>
                <a:r>
                  <a:rPr lang="de-DE" dirty="0" err="1"/>
                  <a:t>watt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sz="2400" dirty="0" err="1"/>
                  <a:t>example</a:t>
                </a:r>
                <a:r>
                  <a:rPr lang="de-DE" sz="2400" dirty="0"/>
                  <a:t>:</a:t>
                </a:r>
              </a:p>
              <a:p>
                <a:pPr marL="0" indent="0">
                  <a:buNone/>
                </a:pPr>
                <a:r>
                  <a:rPr lang="de-DE" sz="2400" dirty="0"/>
                  <a:t>A cooler </a:t>
                </a:r>
                <a:r>
                  <a:rPr lang="de-DE" sz="2400" dirty="0" err="1"/>
                  <a:t>bag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connection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electrical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system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car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draws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2400" dirty="0"/>
                  <a:t>, </a:t>
                </a:r>
                <a:r>
                  <a:rPr lang="de-DE" sz="2400" dirty="0" err="1"/>
                  <a:t>resulting</a:t>
                </a:r>
                <a:r>
                  <a:rPr lang="de-DE" sz="2400" dirty="0"/>
                  <a:t> in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48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 sz="2400" dirty="0"/>
                  <a:t>. So, in 8 </a:t>
                </a:r>
                <a:r>
                  <a:rPr lang="de-DE" sz="2400" dirty="0" err="1"/>
                  <a:t>hours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=0.384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2400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E5E45D-5470-1C7D-286C-DACB14451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C32904-E6F3-1BB6-12C9-FCCDEFBB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8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60613-2D57-5D53-4AB7-BF7C305D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and Basic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A4278-BC46-68BC-5F4E-DFB10F57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Electric Charge</a:t>
            </a:r>
          </a:p>
          <a:p>
            <a:r>
              <a:rPr lang="de-DE" dirty="0"/>
              <a:t>Band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 err="1"/>
              <a:t>Current</a:t>
            </a:r>
            <a:endParaRPr lang="de-DE" dirty="0"/>
          </a:p>
          <a:p>
            <a:r>
              <a:rPr lang="de-DE" dirty="0" err="1"/>
              <a:t>Voltage</a:t>
            </a:r>
            <a:endParaRPr lang="de-DE" dirty="0"/>
          </a:p>
          <a:p>
            <a:r>
              <a:rPr lang="de-DE" dirty="0" err="1"/>
              <a:t>Ohm‘s</a:t>
            </a:r>
            <a:r>
              <a:rPr lang="de-DE" dirty="0"/>
              <a:t> Law</a:t>
            </a:r>
          </a:p>
          <a:p>
            <a:r>
              <a:rPr lang="de-DE" dirty="0" err="1"/>
              <a:t>Resistors</a:t>
            </a:r>
            <a:endParaRPr lang="de-DE" dirty="0"/>
          </a:p>
          <a:p>
            <a:r>
              <a:rPr lang="de-DE" dirty="0"/>
              <a:t>Ideal </a:t>
            </a:r>
            <a:r>
              <a:rPr lang="de-DE" dirty="0" err="1"/>
              <a:t>Voltage</a:t>
            </a:r>
            <a:r>
              <a:rPr lang="de-DE" dirty="0"/>
              <a:t> &amp; </a:t>
            </a:r>
            <a:r>
              <a:rPr lang="de-DE" dirty="0" err="1"/>
              <a:t>Current</a:t>
            </a:r>
            <a:r>
              <a:rPr lang="de-DE" dirty="0"/>
              <a:t> Sources</a:t>
            </a:r>
          </a:p>
          <a:p>
            <a:r>
              <a:rPr lang="de-DE" dirty="0"/>
              <a:t>Electric Power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059137-A0C8-B0D7-3727-67AB4E5B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49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8CC0-0C8B-E292-12B8-783D7E37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D48A58-E51F-AACB-9577-02E754F8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A </a:t>
                </a:r>
                <a:r>
                  <a:rPr lang="de-DE" dirty="0" err="1"/>
                  <a:t>basic</a:t>
                </a:r>
                <a:r>
                  <a:rPr lang="de-DE" dirty="0"/>
                  <a:t> </a:t>
                </a:r>
                <a:r>
                  <a:rPr lang="de-DE" b="1" dirty="0" err="1"/>
                  <a:t>electrical</a:t>
                </a:r>
                <a:r>
                  <a:rPr lang="de-DE" b="1" dirty="0"/>
                  <a:t> </a:t>
                </a:r>
                <a:r>
                  <a:rPr lang="de-DE" b="1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consists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endParaRPr lang="de-DE" dirty="0"/>
              </a:p>
              <a:p>
                <a:r>
                  <a:rPr lang="de-DE" dirty="0"/>
                  <a:t>a </a:t>
                </a:r>
                <a:r>
                  <a:rPr lang="de-DE" b="1" dirty="0" err="1"/>
                  <a:t>voltage</a:t>
                </a:r>
                <a:r>
                  <a:rPr lang="de-DE" b="1" dirty="0"/>
                  <a:t> source</a:t>
                </a:r>
                <a:r>
                  <a:rPr lang="de-DE" dirty="0"/>
                  <a:t> (</a:t>
                </a:r>
                <a:r>
                  <a:rPr lang="de-DE" dirty="0" err="1"/>
                  <a:t>providing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electrical</a:t>
                </a:r>
                <a:r>
                  <a:rPr lang="de-DE" dirty="0"/>
                  <a:t> potential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drives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, like a </a:t>
                </a:r>
                <a:r>
                  <a:rPr lang="de-DE" dirty="0" err="1"/>
                  <a:t>battery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generator</a:t>
                </a:r>
                <a:r>
                  <a:rPr lang="de-DE" dirty="0"/>
                  <a:t>),</a:t>
                </a:r>
              </a:p>
              <a:p>
                <a:r>
                  <a:rPr lang="de-DE" b="1" dirty="0" err="1"/>
                  <a:t>conductive</a:t>
                </a:r>
                <a:r>
                  <a:rPr lang="de-DE" b="1" dirty="0"/>
                  <a:t> </a:t>
                </a:r>
                <a:r>
                  <a:rPr lang="de-DE" b="1" dirty="0" err="1"/>
                  <a:t>pathways</a:t>
                </a:r>
                <a:r>
                  <a:rPr lang="de-DE" dirty="0"/>
                  <a:t> (</a:t>
                </a:r>
                <a:r>
                  <a:rPr lang="de-DE" dirty="0" err="1"/>
                  <a:t>wires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traces</a:t>
                </a:r>
                <a:r>
                  <a:rPr lang="de-DE" dirty="0"/>
                  <a:t> </a:t>
                </a:r>
                <a:r>
                  <a:rPr lang="de-DE" dirty="0" err="1"/>
                  <a:t>allowing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source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load</a:t>
                </a:r>
                <a:r>
                  <a:rPr lang="de-DE" dirty="0"/>
                  <a:t> and back),</a:t>
                </a:r>
              </a:p>
              <a:p>
                <a:pPr fontAlgn="ctr"/>
                <a:r>
                  <a:rPr lang="de-DE" dirty="0"/>
                  <a:t>and a </a:t>
                </a:r>
                <a:r>
                  <a:rPr lang="de-DE" b="1" dirty="0" err="1"/>
                  <a:t>load</a:t>
                </a:r>
                <a:r>
                  <a:rPr lang="de-DE" dirty="0"/>
                  <a:t> (</a:t>
                </a:r>
                <a:r>
                  <a:rPr lang="de-DE" dirty="0" err="1"/>
                  <a:t>device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electrical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r>
                  <a:rPr lang="de-DE" dirty="0"/>
                  <a:t>, such </a:t>
                </a:r>
                <a:r>
                  <a:rPr lang="de-DE" dirty="0" err="1"/>
                  <a:t>as</a:t>
                </a:r>
                <a:r>
                  <a:rPr lang="de-DE" dirty="0"/>
                  <a:t> a light </a:t>
                </a:r>
                <a:r>
                  <a:rPr lang="de-DE" dirty="0" err="1"/>
                  <a:t>bulb</a:t>
                </a:r>
                <a:r>
                  <a:rPr lang="de-DE" dirty="0"/>
                  <a:t>, </a:t>
                </a:r>
                <a:r>
                  <a:rPr lang="de-DE" dirty="0" err="1"/>
                  <a:t>motor</a:t>
                </a:r>
                <a:r>
                  <a:rPr lang="de-DE" dirty="0"/>
                  <a:t>,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computer</a:t>
                </a:r>
                <a:r>
                  <a:rPr lang="de-DE" dirty="0"/>
                  <a:t>).</a:t>
                </a:r>
              </a:p>
              <a:p>
                <a:pPr marL="0" indent="0" fontAlgn="ctr">
                  <a:buNone/>
                </a:pPr>
                <a:endParaRPr lang="de-DE" dirty="0"/>
              </a:p>
              <a:p>
                <a:pPr marL="0" indent="0" fontAlgn="ctr">
                  <a:buNone/>
                </a:pPr>
                <a:r>
                  <a:rPr lang="de-DE" b="0" dirty="0" err="1"/>
                  <a:t>Ohm‘s</a:t>
                </a:r>
                <a:r>
                  <a:rPr lang="de-DE" b="0" dirty="0"/>
                  <a:t> </a:t>
                </a:r>
                <a:r>
                  <a:rPr lang="de-DE" b="0" dirty="0" err="1"/>
                  <a:t>law</a:t>
                </a:r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de-DE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de-DE" sz="4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5D48A58-E51F-AACB-9577-02E754F8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15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77E407-3F86-2C14-E1EE-473F6AC5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4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1AF7F-442E-684E-FA3D-E5CA08D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World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C8377-6107-9274-F89E-92171324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“</a:t>
            </a:r>
            <a:r>
              <a:rPr lang="de-DE" dirty="0" err="1"/>
              <a:t>stuff</a:t>
            </a:r>
            <a:r>
              <a:rPr lang="de-DE" dirty="0"/>
              <a:t>“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atoms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And </a:t>
            </a:r>
            <a:r>
              <a:rPr lang="de-DE" dirty="0" err="1"/>
              <a:t>atoms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A12D27-F9BE-D250-E267-DC101303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902550-0843-215A-F034-78F5461C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136" y="2909094"/>
            <a:ext cx="2184400" cy="2184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AC4AA7-02AF-1520-B3A6-217B2F33A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1335" y="2476122"/>
            <a:ext cx="3038529" cy="30507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C1F8B6-9A82-F5A9-4254-9378159D15AB}"/>
              </a:ext>
            </a:extLst>
          </p:cNvPr>
          <p:cNvSpPr txBox="1"/>
          <p:nvPr/>
        </p:nvSpPr>
        <p:spPr>
          <a:xfrm>
            <a:off x="1408386" y="3059668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hydrogen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BD5A39-5E6A-260A-4E30-D2D311F4C801}"/>
              </a:ext>
            </a:extLst>
          </p:cNvPr>
          <p:cNvSpPr txBox="1"/>
          <p:nvPr/>
        </p:nvSpPr>
        <p:spPr>
          <a:xfrm>
            <a:off x="7073111" y="305966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helium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4CB6411-9047-D9D9-6FD4-E35AD655AC7A}"/>
              </a:ext>
            </a:extLst>
          </p:cNvPr>
          <p:cNvSpPr txBox="1"/>
          <p:nvPr/>
        </p:nvSpPr>
        <p:spPr>
          <a:xfrm>
            <a:off x="4016094" y="4463749"/>
            <a:ext cx="8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2FDFD5F-57AF-6C58-0796-678B4605D4FA}"/>
              </a:ext>
            </a:extLst>
          </p:cNvPr>
          <p:cNvSpPr txBox="1"/>
          <p:nvPr/>
        </p:nvSpPr>
        <p:spPr>
          <a:xfrm>
            <a:off x="3931359" y="3088337"/>
            <a:ext cx="101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electron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54B926-50AD-A537-0283-910058142932}"/>
              </a:ext>
            </a:extLst>
          </p:cNvPr>
          <p:cNvCxnSpPr>
            <a:cxnSpLocks/>
          </p:cNvCxnSpPr>
          <p:nvPr/>
        </p:nvCxnSpPr>
        <p:spPr>
          <a:xfrm flipH="1">
            <a:off x="3710152" y="3352800"/>
            <a:ext cx="305942" cy="104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6440241-59D4-441A-8C71-B50593D2AD64}"/>
              </a:ext>
            </a:extLst>
          </p:cNvPr>
          <p:cNvCxnSpPr>
            <a:cxnSpLocks/>
          </p:cNvCxnSpPr>
          <p:nvPr/>
        </p:nvCxnSpPr>
        <p:spPr>
          <a:xfrm flipH="1" flipV="1">
            <a:off x="3321269" y="4130566"/>
            <a:ext cx="809297" cy="427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75FA5B8-75C6-B7BA-4AE2-CC110E86C817}"/>
              </a:ext>
            </a:extLst>
          </p:cNvPr>
          <p:cNvSpPr txBox="1"/>
          <p:nvPr/>
        </p:nvSpPr>
        <p:spPr>
          <a:xfrm>
            <a:off x="9897141" y="1870075"/>
            <a:ext cx="229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nucleus</a:t>
            </a:r>
            <a:r>
              <a:rPr lang="de-DE" dirty="0"/>
              <a:t>:</a:t>
            </a:r>
          </a:p>
          <a:p>
            <a:r>
              <a:rPr lang="de-DE" dirty="0"/>
              <a:t>2 </a:t>
            </a:r>
            <a:r>
              <a:rPr lang="de-DE" dirty="0" err="1"/>
              <a:t>protons</a:t>
            </a:r>
            <a:r>
              <a:rPr lang="de-DE" dirty="0"/>
              <a:t>, 2 </a:t>
            </a:r>
            <a:r>
              <a:rPr lang="de-DE" dirty="0" err="1"/>
              <a:t>neutrons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DE93E9-78DE-D26B-6C31-B1E2C73424C4}"/>
              </a:ext>
            </a:extLst>
          </p:cNvPr>
          <p:cNvSpPr txBox="1"/>
          <p:nvPr/>
        </p:nvSpPr>
        <p:spPr>
          <a:xfrm>
            <a:off x="9237975" y="4647051"/>
            <a:ext cx="1689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:</a:t>
            </a:r>
          </a:p>
          <a:p>
            <a:r>
              <a:rPr lang="de-DE" dirty="0"/>
              <a:t>2 </a:t>
            </a:r>
            <a:r>
              <a:rPr lang="de-DE" dirty="0" err="1"/>
              <a:t>electrons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880E357-508D-CB49-63E5-938C6111455D}"/>
              </a:ext>
            </a:extLst>
          </p:cNvPr>
          <p:cNvSpPr txBox="1"/>
          <p:nvPr/>
        </p:nvSpPr>
        <p:spPr>
          <a:xfrm>
            <a:off x="433206" y="47080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charge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E8B1D95-D640-71BD-D468-C4E9E1E32F9F}"/>
              </a:ext>
            </a:extLst>
          </p:cNvPr>
          <p:cNvCxnSpPr>
            <a:stCxn id="23" idx="0"/>
          </p:cNvCxnSpPr>
          <p:nvPr/>
        </p:nvCxnSpPr>
        <p:spPr>
          <a:xfrm flipV="1">
            <a:off x="1264075" y="4090986"/>
            <a:ext cx="1710353" cy="617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5CCFDAA-EBD8-A68D-65F7-044F97077F2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264075" y="3552497"/>
            <a:ext cx="2298932" cy="1155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5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27FAB-66C0-FEBF-A618-3B266611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Periodic</a:t>
            </a:r>
            <a:r>
              <a:rPr lang="de-DE" dirty="0"/>
              <a:t> Table </a:t>
            </a:r>
            <a:r>
              <a:rPr lang="de-DE" dirty="0" err="1"/>
              <a:t>of</a:t>
            </a:r>
            <a:r>
              <a:rPr lang="de-DE" dirty="0"/>
              <a:t> Elements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E62BB1-3E26-7E43-9DBC-501920D6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3FA39-053F-1194-3154-9E7C63D4D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38" y="1915045"/>
            <a:ext cx="8889124" cy="4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68E5F-8BFF-0466-69EF-E58A1746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Coulomb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14AC5E-528D-E712-1CA2-7DB112EB7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>
                          <a:latin typeface="Cambria Math" panose="02040503050406030204" pitchFamily="18" charset="0"/>
                        </a:rPr>
                        <m:t>=8,854∙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00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000" i="0">
                              <a:latin typeface="Cambria Math" panose="02040503050406030204" pitchFamily="18" charset="0"/>
                            </a:rPr>
                            <m:t>As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000" i="0">
                              <a:latin typeface="Cambria Math" panose="02040503050406030204" pitchFamily="18" charset="0"/>
                            </a:rPr>
                            <m:t>Vm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positive and negative </a:t>
                </a:r>
                <a:r>
                  <a:rPr lang="de-DE" dirty="0" err="1"/>
                  <a:t>charges</a:t>
                </a:r>
                <a:r>
                  <a:rPr lang="de-DE" dirty="0"/>
                  <a:t> </a:t>
                </a:r>
                <a:r>
                  <a:rPr lang="de-DE" dirty="0" err="1"/>
                  <a:t>attract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simple </a:t>
                </a:r>
                <a:r>
                  <a:rPr lang="de-DE" dirty="0" err="1"/>
                  <a:t>atomic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: </a:t>
                </a:r>
                <a:r>
                  <a:rPr lang="de-DE" dirty="0" err="1"/>
                  <a:t>balance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centrifugal</a:t>
                </a:r>
                <a:r>
                  <a:rPr lang="de-DE" dirty="0"/>
                  <a:t> </a:t>
                </a:r>
                <a:r>
                  <a:rPr lang="de-DE" dirty="0" err="1"/>
                  <a:t>force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stable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electron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orbits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14AC5E-528D-E712-1CA2-7DB112EB7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A926B0-F60D-6A1A-650B-93DFAE9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 descr="Ein Bild, das Kreis, Kinderkunst, Cartoon enthält.&#10;&#10;KI-generierte Inhalte können fehlerhaft sein.">
            <a:extLst>
              <a:ext uri="{FF2B5EF4-FFF2-40B4-BE49-F238E27FC236}">
                <a16:creationId xmlns:a16="http://schemas.microsoft.com/office/drawing/2014/main" id="{1C83D0DC-7CAE-36B1-B615-6998370C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12" y="365919"/>
            <a:ext cx="3635375" cy="36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7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F0F77-8B99-E526-5BAA-852C86DE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Electric 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9ECADA-0249-76D3-36A6-A38C01AEA6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elemantary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charge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260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00" i="1">
                        <a:latin typeface="Cambria Math" panose="02040503050406030204" pitchFamily="18" charset="0"/>
                      </a:rPr>
                      <m:t>6021892</m:t>
                    </m:r>
                    <m:r>
                      <a:rPr lang="de-DE" sz="26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600" i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de-DE" sz="2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de-DE" sz="2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26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600" i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 sz="2600" dirty="0"/>
                  <a:t>	(</a:t>
                </a:r>
                <a:r>
                  <a:rPr lang="de-DE" sz="2600" dirty="0" err="1"/>
                  <a:t>coulomb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de-DE" sz="2600" dirty="0"/>
                  <a:t>: fundamental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property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(</a:t>
                </a:r>
                <a:r>
                  <a:rPr lang="de-DE" sz="2600" dirty="0" err="1"/>
                  <a:t>odd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number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some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physical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units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were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arbitrarily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determined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1800" dirty="0" err="1"/>
                  <a:t>other</a:t>
                </a:r>
                <a:r>
                  <a:rPr lang="de-DE" sz="1800" dirty="0"/>
                  <a:t> fundamental </a:t>
                </a:r>
                <a:r>
                  <a:rPr lang="de-DE" sz="1800" dirty="0" err="1"/>
                  <a:t>forces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gravity</a:t>
                </a:r>
                <a:r>
                  <a:rPr lang="de-DE" sz="1800" dirty="0"/>
                  <a:t> (</a:t>
                </a:r>
                <a:r>
                  <a:rPr lang="de-DE" sz="1800" dirty="0" err="1"/>
                  <a:t>mass</a:t>
                </a:r>
                <a:r>
                  <a:rPr lang="de-DE" sz="1800" dirty="0"/>
                  <a:t>, </a:t>
                </a:r>
                <a:r>
                  <a:rPr lang="de-DE" sz="1800" dirty="0" err="1"/>
                  <a:t>only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one</a:t>
                </a:r>
                <a:r>
                  <a:rPr lang="de-DE" sz="1800" dirty="0"/>
                  <a:t> not </a:t>
                </a:r>
                <a:r>
                  <a:rPr lang="de-DE" sz="1800" dirty="0" err="1"/>
                  <a:t>quantized</a:t>
                </a:r>
                <a:r>
                  <a:rPr lang="de-DE" sz="1800" dirty="0"/>
                  <a:t>?), strong (</a:t>
                </a:r>
                <a:r>
                  <a:rPr lang="de-DE" sz="1800" dirty="0" err="1"/>
                  <a:t>keeps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atomic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nuclei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together</a:t>
                </a:r>
                <a:r>
                  <a:rPr lang="de-DE" sz="1800" dirty="0"/>
                  <a:t>) and </a:t>
                </a:r>
                <a:r>
                  <a:rPr lang="de-DE" sz="1800" dirty="0" err="1"/>
                  <a:t>weak</a:t>
                </a:r>
                <a:r>
                  <a:rPr lang="de-DE" sz="1800" dirty="0"/>
                  <a:t> (e.g., </a:t>
                </a:r>
                <a:r>
                  <a:rPr lang="de-DE" sz="1800" dirty="0" err="1"/>
                  <a:t>reason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radioactive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beta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decay</a:t>
                </a:r>
                <a:r>
                  <a:rPr lang="de-DE" sz="1800" dirty="0"/>
                  <a:t>) </a:t>
                </a:r>
                <a:r>
                  <a:rPr lang="de-DE" sz="1800" dirty="0" err="1"/>
                  <a:t>nuclear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forces</a:t>
                </a:r>
                <a:endParaRPr lang="de-DE" sz="1800" dirty="0"/>
              </a:p>
              <a:p>
                <a:pPr marL="0" indent="0">
                  <a:buNone/>
                </a:pPr>
                <a:r>
                  <a:rPr lang="de-DE" sz="1800" dirty="0"/>
                  <a:t>not relevant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electrical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engineering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though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gravity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weak</a:t>
                </a:r>
                <a:r>
                  <a:rPr lang="de-DE" sz="1800" dirty="0"/>
                  <a:t>, </a:t>
                </a:r>
                <a:r>
                  <a:rPr lang="de-DE" sz="1800" dirty="0" err="1"/>
                  <a:t>nuclear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short-ranged</a:t>
                </a:r>
                <a:endParaRPr lang="de-DE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9ECADA-0249-76D3-36A6-A38C01AEA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b="-1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7365C-7FAF-38BD-3C6A-E034CC78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FC26F6-D0AE-052B-EB99-780BAC5C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898" y="0"/>
            <a:ext cx="2444102" cy="2338551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4082766-42A1-1F05-16EA-B6AA0C4A8E87}"/>
              </a:ext>
            </a:extLst>
          </p:cNvPr>
          <p:cNvCxnSpPr>
            <a:cxnSpLocks/>
          </p:cNvCxnSpPr>
          <p:nvPr/>
        </p:nvCxnSpPr>
        <p:spPr>
          <a:xfrm>
            <a:off x="9747898" y="0"/>
            <a:ext cx="0" cy="23385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F58C8E2-BAC5-DF1B-B2E5-E89577EE0656}"/>
              </a:ext>
            </a:extLst>
          </p:cNvPr>
          <p:cNvCxnSpPr/>
          <p:nvPr/>
        </p:nvCxnSpPr>
        <p:spPr>
          <a:xfrm>
            <a:off x="9747898" y="2338551"/>
            <a:ext cx="24441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2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A4A6B-7E9D-0C91-9594-9757C69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 Systems </a:t>
            </a:r>
            <a:r>
              <a:rPr lang="de-DE" dirty="0" err="1"/>
              <a:t>of</a:t>
            </a:r>
            <a:r>
              <a:rPr lang="de-DE" dirty="0"/>
              <a:t> Units (SI)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F02C58-AEA4-B6D1-4D7E-916C18F4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886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just a </a:t>
            </a:r>
            <a:r>
              <a:rPr lang="de-DE" dirty="0" err="1"/>
              <a:t>convention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time</a:t>
            </a:r>
          </a:p>
          <a:p>
            <a:r>
              <a:rPr lang="de-DE" sz="1800" dirty="0" err="1"/>
              <a:t>length</a:t>
            </a:r>
            <a:endParaRPr lang="de-DE" sz="1800" dirty="0"/>
          </a:p>
          <a:p>
            <a:r>
              <a:rPr lang="de-DE" sz="1800" dirty="0" err="1"/>
              <a:t>mass</a:t>
            </a:r>
            <a:endParaRPr lang="de-DE" sz="1800" dirty="0"/>
          </a:p>
          <a:p>
            <a:r>
              <a:rPr lang="de-DE" sz="1800" dirty="0" err="1"/>
              <a:t>electric</a:t>
            </a:r>
            <a:r>
              <a:rPr lang="de-DE" sz="1800" dirty="0"/>
              <a:t> </a:t>
            </a:r>
            <a:r>
              <a:rPr lang="de-DE" sz="1800" dirty="0" err="1"/>
              <a:t>current</a:t>
            </a:r>
            <a:endParaRPr lang="de-DE" sz="1800" dirty="0"/>
          </a:p>
          <a:p>
            <a:r>
              <a:rPr lang="de-DE" sz="1800" dirty="0" err="1"/>
              <a:t>thermodynamic</a:t>
            </a:r>
            <a:r>
              <a:rPr lang="de-DE" sz="1800" dirty="0"/>
              <a:t> </a:t>
            </a:r>
            <a:r>
              <a:rPr lang="de-DE" sz="1800" dirty="0" err="1"/>
              <a:t>temperature</a:t>
            </a:r>
            <a:endParaRPr lang="de-DE" sz="1800" dirty="0"/>
          </a:p>
          <a:p>
            <a:r>
              <a:rPr lang="de-DE" sz="1800" dirty="0" err="1"/>
              <a:t>amount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substance</a:t>
            </a:r>
            <a:endParaRPr lang="de-DE" sz="1800" dirty="0"/>
          </a:p>
          <a:p>
            <a:r>
              <a:rPr lang="de-DE" sz="1800" dirty="0" err="1"/>
              <a:t>luminous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86D510-6F78-16D4-02EC-4AB6D91C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F67A7A-542C-6DB7-0301-61D27649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064" y="1547069"/>
            <a:ext cx="3983563" cy="39835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393A213-4327-74CA-D67E-E770193E5451}"/>
              </a:ext>
            </a:extLst>
          </p:cNvPr>
          <p:cNvSpPr txBox="1"/>
          <p:nvPr/>
        </p:nvSpPr>
        <p:spPr>
          <a:xfrm>
            <a:off x="8267059" y="5530632"/>
            <a:ext cx="2575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outer</a:t>
            </a:r>
            <a:r>
              <a:rPr lang="de-DE" dirty="0"/>
              <a:t> ring: SI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 err="1"/>
              <a:t>inner</a:t>
            </a:r>
            <a:r>
              <a:rPr lang="de-DE" dirty="0"/>
              <a:t> ring: </a:t>
            </a:r>
            <a:r>
              <a:rPr lang="de-DE" dirty="0" err="1"/>
              <a:t>constants</a:t>
            </a:r>
            <a:endParaRPr lang="de-DE" dirty="0"/>
          </a:p>
        </p:txBody>
      </p:sp>
      <p:pic>
        <p:nvPicPr>
          <p:cNvPr id="9" name="Grafik 8" descr="Ein Bild, das Screenshot, Kreis, Text, Diagramm enthält.&#10;&#10;KI-generierte Inhalte können fehlerhaft sein.">
            <a:extLst>
              <a:ext uri="{FF2B5EF4-FFF2-40B4-BE49-F238E27FC236}">
                <a16:creationId xmlns:a16="http://schemas.microsoft.com/office/drawing/2014/main" id="{4B87E4DB-F9AB-5D01-DB58-42823AA6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24" y="3897980"/>
            <a:ext cx="2161142" cy="2917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310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EE688-988B-18BF-DBE9-276AED43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19A9A-A545-3B6E-7E7B-70B70028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modern </a:t>
            </a:r>
            <a:r>
              <a:rPr lang="de-DE" dirty="0" err="1"/>
              <a:t>view</a:t>
            </a:r>
            <a:r>
              <a:rPr lang="de-DE" dirty="0"/>
              <a:t>: orbital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in </a:t>
            </a:r>
            <a:r>
              <a:rPr lang="de-DE" dirty="0" err="1"/>
              <a:t>atom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quantum-mechanical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probability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distribution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models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F1F1D-58D1-4278-E47D-A7B6B386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53EB-36EE-1F44-B26B-550DFA5AE236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882C05-323F-F42A-FC04-943B7F13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7400" y="1690688"/>
            <a:ext cx="2946400" cy="2565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BAE8CF-D90B-F9E8-E3AC-FAB24A5DFE76}"/>
              </a:ext>
            </a:extLst>
          </p:cNvPr>
          <p:cNvSpPr txBox="1"/>
          <p:nvPr/>
        </p:nvSpPr>
        <p:spPr>
          <a:xfrm>
            <a:off x="838200" y="24748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allowing</a:t>
            </a:r>
            <a:r>
              <a:rPr lang="de-DE" sz="2800" dirty="0"/>
              <a:t> </a:t>
            </a:r>
            <a:r>
              <a:rPr lang="de-DE" sz="2800" dirty="0" err="1"/>
              <a:t>only</a:t>
            </a:r>
            <a:r>
              <a:rPr lang="de-DE" sz="2800" dirty="0"/>
              <a:t> </a:t>
            </a:r>
            <a:r>
              <a:rPr lang="de-DE" sz="2800" dirty="0" err="1"/>
              <a:t>certain</a:t>
            </a:r>
            <a:r>
              <a:rPr lang="de-DE" sz="2800" dirty="0"/>
              <a:t> </a:t>
            </a:r>
            <a:r>
              <a:rPr lang="de-DE" sz="2800" dirty="0" err="1"/>
              <a:t>energies</a:t>
            </a:r>
            <a:r>
              <a:rPr lang="de-DE" sz="2800" dirty="0"/>
              <a:t> (</a:t>
            </a:r>
            <a:r>
              <a:rPr lang="de-DE" sz="2800" dirty="0" err="1"/>
              <a:t>orbits</a:t>
            </a:r>
            <a:r>
              <a:rPr lang="de-DE" sz="2800" dirty="0"/>
              <a:t>)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electrons</a:t>
            </a:r>
            <a:r>
              <a:rPr lang="de-DE" sz="2800" dirty="0"/>
              <a:t> </a:t>
            </a:r>
            <a:r>
              <a:rPr lang="de-DE" sz="2800" dirty="0">
                <a:sym typeface="Wingdings" pitchFamily="2" charset="2"/>
              </a:rPr>
              <a:t> </a:t>
            </a:r>
            <a:r>
              <a:rPr lang="de-DE" sz="2800" dirty="0" err="1">
                <a:sym typeface="Wingdings" pitchFamily="2" charset="2"/>
              </a:rPr>
              <a:t>quantized</a:t>
            </a:r>
            <a:r>
              <a:rPr lang="de-DE" sz="2800" dirty="0">
                <a:sym typeface="Wingdings" pitchFamily="2" charset="2"/>
              </a:rPr>
              <a:t>!</a:t>
            </a:r>
            <a:endParaRPr lang="de-DE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C891E0-619E-0482-3D5C-519180245A51}"/>
              </a:ext>
            </a:extLst>
          </p:cNvPr>
          <p:cNvSpPr txBox="1"/>
          <p:nvPr/>
        </p:nvSpPr>
        <p:spPr>
          <a:xfrm>
            <a:off x="9364717" y="949385"/>
            <a:ext cx="235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higher</a:t>
            </a:r>
            <a:r>
              <a:rPr lang="de-DE" sz="2400" dirty="0"/>
              <a:t> potential </a:t>
            </a:r>
            <a:r>
              <a:rPr lang="de-DE" sz="2400" dirty="0" err="1"/>
              <a:t>energy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FF16513-DAF0-6F07-0901-2002E09F90E0}"/>
              </a:ext>
            </a:extLst>
          </p:cNvPr>
          <p:cNvCxnSpPr/>
          <p:nvPr/>
        </p:nvCxnSpPr>
        <p:spPr>
          <a:xfrm flipH="1">
            <a:off x="9049407" y="1690688"/>
            <a:ext cx="630621" cy="537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Macintosh PowerPoint</Application>
  <PresentationFormat>Breitbild</PresentationFormat>
  <Paragraphs>357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Wingdings</vt:lpstr>
      <vt:lpstr>Office</vt:lpstr>
      <vt:lpstr>Introduction to Electrical Engineering</vt:lpstr>
      <vt:lpstr>Overview</vt:lpstr>
      <vt:lpstr>Physical Principles and Basic Concepts</vt:lpstr>
      <vt:lpstr>The World Is Not What It Seems</vt:lpstr>
      <vt:lpstr>Periodic Table of Elements</vt:lpstr>
      <vt:lpstr>Coulomb Force</vt:lpstr>
      <vt:lpstr>Electric Charge</vt:lpstr>
      <vt:lpstr>International Systems of Units (SI)</vt:lpstr>
      <vt:lpstr>Bohr Model</vt:lpstr>
      <vt:lpstr>Band Structure</vt:lpstr>
      <vt:lpstr>Electric Current</vt:lpstr>
      <vt:lpstr>Drift Velocity</vt:lpstr>
      <vt:lpstr>Conventional Current</vt:lpstr>
      <vt:lpstr>Voltage</vt:lpstr>
      <vt:lpstr>Types of Voltage Generation</vt:lpstr>
      <vt:lpstr>Ohm‘s Law</vt:lpstr>
      <vt:lpstr>Electrical Conductance</vt:lpstr>
      <vt:lpstr>Specific Resistance</vt:lpstr>
      <vt:lpstr>Specific Conductance</vt:lpstr>
      <vt:lpstr>Conductor, Semiconductor, Insulator</vt:lpstr>
      <vt:lpstr>Temperature Dependence of Resistivity</vt:lpstr>
      <vt:lpstr>Temperature Coefficient</vt:lpstr>
      <vt:lpstr>Example: Tungsten Filament</vt:lpstr>
      <vt:lpstr>Electrical Loads</vt:lpstr>
      <vt:lpstr>Resistors</vt:lpstr>
      <vt:lpstr>Ideal Voltage Source</vt:lpstr>
      <vt:lpstr>Ideal Current Source</vt:lpstr>
      <vt:lpstr>Work</vt:lpstr>
      <vt:lpstr>Electric Power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138</cp:revision>
  <dcterms:created xsi:type="dcterms:W3CDTF">2025-08-07T16:30:24Z</dcterms:created>
  <dcterms:modified xsi:type="dcterms:W3CDTF">2025-08-23T15:27:30Z</dcterms:modified>
</cp:coreProperties>
</file>